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87" r:id="rId2"/>
    <p:sldId id="256" r:id="rId3"/>
    <p:sldId id="257" r:id="rId4"/>
    <p:sldId id="258" r:id="rId5"/>
    <p:sldId id="259"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6" d="100"/>
          <a:sy n="66" d="100"/>
        </p:scale>
        <p:origin x="668"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F8F111-BF80-7A8A-788C-BABECEE3B39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4BF8EC8C-78FB-6338-C8DA-7AF8ED6D135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6C7A6D1D-29F2-9A2C-E802-88A1A55AC52B}"/>
              </a:ext>
            </a:extLst>
          </p:cNvPr>
          <p:cNvSpPr>
            <a:spLocks noGrp="1"/>
          </p:cNvSpPr>
          <p:nvPr>
            <p:ph type="dt" sz="half" idx="10"/>
          </p:nvPr>
        </p:nvSpPr>
        <p:spPr/>
        <p:txBody>
          <a:bodyPr/>
          <a:lstStyle/>
          <a:p>
            <a:fld id="{BA2EEB8A-B985-4F17-B09F-3A06C0D869C1}" type="datetimeFigureOut">
              <a:rPr lang="en-IN" smtClean="0"/>
              <a:t>16-03-2023</a:t>
            </a:fld>
            <a:endParaRPr lang="en-IN"/>
          </a:p>
        </p:txBody>
      </p:sp>
      <p:sp>
        <p:nvSpPr>
          <p:cNvPr id="5" name="Footer Placeholder 4">
            <a:extLst>
              <a:ext uri="{FF2B5EF4-FFF2-40B4-BE49-F238E27FC236}">
                <a16:creationId xmlns:a16="http://schemas.microsoft.com/office/drawing/2014/main" id="{81599CCC-4278-7302-BE22-CAA3AED9CC0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FE3437A-D73F-6D7E-110E-4122D0759737}"/>
              </a:ext>
            </a:extLst>
          </p:cNvPr>
          <p:cNvSpPr>
            <a:spLocks noGrp="1"/>
          </p:cNvSpPr>
          <p:nvPr>
            <p:ph type="sldNum" sz="quarter" idx="12"/>
          </p:nvPr>
        </p:nvSpPr>
        <p:spPr/>
        <p:txBody>
          <a:bodyPr/>
          <a:lstStyle/>
          <a:p>
            <a:fld id="{73AC56EF-90D9-4DBF-BD10-50851A60799D}" type="slidenum">
              <a:rPr lang="en-IN" smtClean="0"/>
              <a:t>‹#›</a:t>
            </a:fld>
            <a:endParaRPr lang="en-IN"/>
          </a:p>
        </p:txBody>
      </p:sp>
    </p:spTree>
    <p:extLst>
      <p:ext uri="{BB962C8B-B14F-4D97-AF65-F5344CB8AC3E}">
        <p14:creationId xmlns:p14="http://schemas.microsoft.com/office/powerpoint/2010/main" val="5279513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3ACA5-BCC5-52C6-F60B-B46EA6005C2E}"/>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FE002A0-28B5-C48F-250A-1E7C47EE8DA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8EA3BD1-C258-D71D-9CFB-998703B53B39}"/>
              </a:ext>
            </a:extLst>
          </p:cNvPr>
          <p:cNvSpPr>
            <a:spLocks noGrp="1"/>
          </p:cNvSpPr>
          <p:nvPr>
            <p:ph type="dt" sz="half" idx="10"/>
          </p:nvPr>
        </p:nvSpPr>
        <p:spPr/>
        <p:txBody>
          <a:bodyPr/>
          <a:lstStyle/>
          <a:p>
            <a:fld id="{BA2EEB8A-B985-4F17-B09F-3A06C0D869C1}" type="datetimeFigureOut">
              <a:rPr lang="en-IN" smtClean="0"/>
              <a:t>16-03-2023</a:t>
            </a:fld>
            <a:endParaRPr lang="en-IN"/>
          </a:p>
        </p:txBody>
      </p:sp>
      <p:sp>
        <p:nvSpPr>
          <p:cNvPr id="5" name="Footer Placeholder 4">
            <a:extLst>
              <a:ext uri="{FF2B5EF4-FFF2-40B4-BE49-F238E27FC236}">
                <a16:creationId xmlns:a16="http://schemas.microsoft.com/office/drawing/2014/main" id="{D9632E99-2350-2148-8AE7-25600C8B8A9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6165C75-0C27-AEE0-633C-55E8E74A93C2}"/>
              </a:ext>
            </a:extLst>
          </p:cNvPr>
          <p:cNvSpPr>
            <a:spLocks noGrp="1"/>
          </p:cNvSpPr>
          <p:nvPr>
            <p:ph type="sldNum" sz="quarter" idx="12"/>
          </p:nvPr>
        </p:nvSpPr>
        <p:spPr/>
        <p:txBody>
          <a:bodyPr/>
          <a:lstStyle/>
          <a:p>
            <a:fld id="{73AC56EF-90D9-4DBF-BD10-50851A60799D}" type="slidenum">
              <a:rPr lang="en-IN" smtClean="0"/>
              <a:t>‹#›</a:t>
            </a:fld>
            <a:endParaRPr lang="en-IN"/>
          </a:p>
        </p:txBody>
      </p:sp>
    </p:spTree>
    <p:extLst>
      <p:ext uri="{BB962C8B-B14F-4D97-AF65-F5344CB8AC3E}">
        <p14:creationId xmlns:p14="http://schemas.microsoft.com/office/powerpoint/2010/main" val="4859160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55FECCC-7825-4000-BB67-646DDF8B535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A24CCC7-4F8B-3FF6-4F4D-2108598D7A9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98A7B12-D575-4A97-67CD-073ED274FD49}"/>
              </a:ext>
            </a:extLst>
          </p:cNvPr>
          <p:cNvSpPr>
            <a:spLocks noGrp="1"/>
          </p:cNvSpPr>
          <p:nvPr>
            <p:ph type="dt" sz="half" idx="10"/>
          </p:nvPr>
        </p:nvSpPr>
        <p:spPr/>
        <p:txBody>
          <a:bodyPr/>
          <a:lstStyle/>
          <a:p>
            <a:fld id="{BA2EEB8A-B985-4F17-B09F-3A06C0D869C1}" type="datetimeFigureOut">
              <a:rPr lang="en-IN" smtClean="0"/>
              <a:t>16-03-2023</a:t>
            </a:fld>
            <a:endParaRPr lang="en-IN"/>
          </a:p>
        </p:txBody>
      </p:sp>
      <p:sp>
        <p:nvSpPr>
          <p:cNvPr id="5" name="Footer Placeholder 4">
            <a:extLst>
              <a:ext uri="{FF2B5EF4-FFF2-40B4-BE49-F238E27FC236}">
                <a16:creationId xmlns:a16="http://schemas.microsoft.com/office/drawing/2014/main" id="{823BF195-5F64-178B-FC2E-5B262D04AEC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F75354C-67F7-C728-3021-001C4AA8D55D}"/>
              </a:ext>
            </a:extLst>
          </p:cNvPr>
          <p:cNvSpPr>
            <a:spLocks noGrp="1"/>
          </p:cNvSpPr>
          <p:nvPr>
            <p:ph type="sldNum" sz="quarter" idx="12"/>
          </p:nvPr>
        </p:nvSpPr>
        <p:spPr/>
        <p:txBody>
          <a:bodyPr/>
          <a:lstStyle/>
          <a:p>
            <a:fld id="{73AC56EF-90D9-4DBF-BD10-50851A60799D}" type="slidenum">
              <a:rPr lang="en-IN" smtClean="0"/>
              <a:t>‹#›</a:t>
            </a:fld>
            <a:endParaRPr lang="en-IN"/>
          </a:p>
        </p:txBody>
      </p:sp>
    </p:spTree>
    <p:extLst>
      <p:ext uri="{BB962C8B-B14F-4D97-AF65-F5344CB8AC3E}">
        <p14:creationId xmlns:p14="http://schemas.microsoft.com/office/powerpoint/2010/main" val="11723293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0EF9C9-DE02-61DC-563C-738053231177}"/>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2A98596-FD16-607D-86C6-ADACD4A000D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029BE20-A5D1-B6C6-4E4F-BC1097A9B45C}"/>
              </a:ext>
            </a:extLst>
          </p:cNvPr>
          <p:cNvSpPr>
            <a:spLocks noGrp="1"/>
          </p:cNvSpPr>
          <p:nvPr>
            <p:ph type="dt" sz="half" idx="10"/>
          </p:nvPr>
        </p:nvSpPr>
        <p:spPr/>
        <p:txBody>
          <a:bodyPr/>
          <a:lstStyle/>
          <a:p>
            <a:fld id="{BA2EEB8A-B985-4F17-B09F-3A06C0D869C1}" type="datetimeFigureOut">
              <a:rPr lang="en-IN" smtClean="0"/>
              <a:t>16-03-2023</a:t>
            </a:fld>
            <a:endParaRPr lang="en-IN"/>
          </a:p>
        </p:txBody>
      </p:sp>
      <p:sp>
        <p:nvSpPr>
          <p:cNvPr id="5" name="Footer Placeholder 4">
            <a:extLst>
              <a:ext uri="{FF2B5EF4-FFF2-40B4-BE49-F238E27FC236}">
                <a16:creationId xmlns:a16="http://schemas.microsoft.com/office/drawing/2014/main" id="{885E9E9C-A33F-A457-AA63-D0BE95B216E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1FD11AD-4D92-0667-1EED-FE5FFFA55053}"/>
              </a:ext>
            </a:extLst>
          </p:cNvPr>
          <p:cNvSpPr>
            <a:spLocks noGrp="1"/>
          </p:cNvSpPr>
          <p:nvPr>
            <p:ph type="sldNum" sz="quarter" idx="12"/>
          </p:nvPr>
        </p:nvSpPr>
        <p:spPr/>
        <p:txBody>
          <a:bodyPr/>
          <a:lstStyle/>
          <a:p>
            <a:fld id="{73AC56EF-90D9-4DBF-BD10-50851A60799D}" type="slidenum">
              <a:rPr lang="en-IN" smtClean="0"/>
              <a:t>‹#›</a:t>
            </a:fld>
            <a:endParaRPr lang="en-IN"/>
          </a:p>
        </p:txBody>
      </p:sp>
    </p:spTree>
    <p:extLst>
      <p:ext uri="{BB962C8B-B14F-4D97-AF65-F5344CB8AC3E}">
        <p14:creationId xmlns:p14="http://schemas.microsoft.com/office/powerpoint/2010/main" val="10868269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B4E854-673C-E10F-79D4-6F311DF3748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6D60A97A-004D-ED8A-EF9F-5F679B2BA13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246AAAF-24CC-D619-A608-E50968A761B7}"/>
              </a:ext>
            </a:extLst>
          </p:cNvPr>
          <p:cNvSpPr>
            <a:spLocks noGrp="1"/>
          </p:cNvSpPr>
          <p:nvPr>
            <p:ph type="dt" sz="half" idx="10"/>
          </p:nvPr>
        </p:nvSpPr>
        <p:spPr/>
        <p:txBody>
          <a:bodyPr/>
          <a:lstStyle/>
          <a:p>
            <a:fld id="{BA2EEB8A-B985-4F17-B09F-3A06C0D869C1}" type="datetimeFigureOut">
              <a:rPr lang="en-IN" smtClean="0"/>
              <a:t>16-03-2023</a:t>
            </a:fld>
            <a:endParaRPr lang="en-IN"/>
          </a:p>
        </p:txBody>
      </p:sp>
      <p:sp>
        <p:nvSpPr>
          <p:cNvPr id="5" name="Footer Placeholder 4">
            <a:extLst>
              <a:ext uri="{FF2B5EF4-FFF2-40B4-BE49-F238E27FC236}">
                <a16:creationId xmlns:a16="http://schemas.microsoft.com/office/drawing/2014/main" id="{BC4D99FD-2C8F-D49F-2EF3-8BB81990EAD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B7BF6E3-D2C7-B4B1-BDDC-0FD24BEAA9C9}"/>
              </a:ext>
            </a:extLst>
          </p:cNvPr>
          <p:cNvSpPr>
            <a:spLocks noGrp="1"/>
          </p:cNvSpPr>
          <p:nvPr>
            <p:ph type="sldNum" sz="quarter" idx="12"/>
          </p:nvPr>
        </p:nvSpPr>
        <p:spPr/>
        <p:txBody>
          <a:bodyPr/>
          <a:lstStyle/>
          <a:p>
            <a:fld id="{73AC56EF-90D9-4DBF-BD10-50851A60799D}" type="slidenum">
              <a:rPr lang="en-IN" smtClean="0"/>
              <a:t>‹#›</a:t>
            </a:fld>
            <a:endParaRPr lang="en-IN"/>
          </a:p>
        </p:txBody>
      </p:sp>
    </p:spTree>
    <p:extLst>
      <p:ext uri="{BB962C8B-B14F-4D97-AF65-F5344CB8AC3E}">
        <p14:creationId xmlns:p14="http://schemas.microsoft.com/office/powerpoint/2010/main" val="18072352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B33272-8B97-5E4A-8DB8-B5D85D2791F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2941536D-CB0A-D0BA-43BD-BD0B61C8B98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D2D1B821-DE41-6FBB-D97A-A0E1764856A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33F7A076-0A7D-751B-6BF4-9DB26A05B8BA}"/>
              </a:ext>
            </a:extLst>
          </p:cNvPr>
          <p:cNvSpPr>
            <a:spLocks noGrp="1"/>
          </p:cNvSpPr>
          <p:nvPr>
            <p:ph type="dt" sz="half" idx="10"/>
          </p:nvPr>
        </p:nvSpPr>
        <p:spPr/>
        <p:txBody>
          <a:bodyPr/>
          <a:lstStyle/>
          <a:p>
            <a:fld id="{BA2EEB8A-B985-4F17-B09F-3A06C0D869C1}" type="datetimeFigureOut">
              <a:rPr lang="en-IN" smtClean="0"/>
              <a:t>16-03-2023</a:t>
            </a:fld>
            <a:endParaRPr lang="en-IN"/>
          </a:p>
        </p:txBody>
      </p:sp>
      <p:sp>
        <p:nvSpPr>
          <p:cNvPr id="6" name="Footer Placeholder 5">
            <a:extLst>
              <a:ext uri="{FF2B5EF4-FFF2-40B4-BE49-F238E27FC236}">
                <a16:creationId xmlns:a16="http://schemas.microsoft.com/office/drawing/2014/main" id="{502A9AE7-0ED3-D8EB-9AC5-7A9823D5460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4C4C07B-7749-A931-9A88-A83FEA1ABE3E}"/>
              </a:ext>
            </a:extLst>
          </p:cNvPr>
          <p:cNvSpPr>
            <a:spLocks noGrp="1"/>
          </p:cNvSpPr>
          <p:nvPr>
            <p:ph type="sldNum" sz="quarter" idx="12"/>
          </p:nvPr>
        </p:nvSpPr>
        <p:spPr/>
        <p:txBody>
          <a:bodyPr/>
          <a:lstStyle/>
          <a:p>
            <a:fld id="{73AC56EF-90D9-4DBF-BD10-50851A60799D}" type="slidenum">
              <a:rPr lang="en-IN" smtClean="0"/>
              <a:t>‹#›</a:t>
            </a:fld>
            <a:endParaRPr lang="en-IN"/>
          </a:p>
        </p:txBody>
      </p:sp>
    </p:spTree>
    <p:extLst>
      <p:ext uri="{BB962C8B-B14F-4D97-AF65-F5344CB8AC3E}">
        <p14:creationId xmlns:p14="http://schemas.microsoft.com/office/powerpoint/2010/main" val="25385211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8E5D27-773A-845C-00F1-B4345B45642D}"/>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E382B1B-DAC1-AB5E-FFB9-EADC53259D5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0A5B3C8-9377-8E97-3355-689A60F0017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220A5A96-2789-B80C-91A9-F0044C2E32C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8B67C59-11F9-6FE2-8395-356161F8AE8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ED3F7A7C-7870-5B16-5DD0-CE03D31DF02F}"/>
              </a:ext>
            </a:extLst>
          </p:cNvPr>
          <p:cNvSpPr>
            <a:spLocks noGrp="1"/>
          </p:cNvSpPr>
          <p:nvPr>
            <p:ph type="dt" sz="half" idx="10"/>
          </p:nvPr>
        </p:nvSpPr>
        <p:spPr/>
        <p:txBody>
          <a:bodyPr/>
          <a:lstStyle/>
          <a:p>
            <a:fld id="{BA2EEB8A-B985-4F17-B09F-3A06C0D869C1}" type="datetimeFigureOut">
              <a:rPr lang="en-IN" smtClean="0"/>
              <a:t>16-03-2023</a:t>
            </a:fld>
            <a:endParaRPr lang="en-IN"/>
          </a:p>
        </p:txBody>
      </p:sp>
      <p:sp>
        <p:nvSpPr>
          <p:cNvPr id="8" name="Footer Placeholder 7">
            <a:extLst>
              <a:ext uri="{FF2B5EF4-FFF2-40B4-BE49-F238E27FC236}">
                <a16:creationId xmlns:a16="http://schemas.microsoft.com/office/drawing/2014/main" id="{CA0E9495-81A1-D77F-F5D3-B2605914ABEA}"/>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4DB901DD-CA2C-66AE-6D83-F6E229CD9645}"/>
              </a:ext>
            </a:extLst>
          </p:cNvPr>
          <p:cNvSpPr>
            <a:spLocks noGrp="1"/>
          </p:cNvSpPr>
          <p:nvPr>
            <p:ph type="sldNum" sz="quarter" idx="12"/>
          </p:nvPr>
        </p:nvSpPr>
        <p:spPr/>
        <p:txBody>
          <a:bodyPr/>
          <a:lstStyle/>
          <a:p>
            <a:fld id="{73AC56EF-90D9-4DBF-BD10-50851A60799D}" type="slidenum">
              <a:rPr lang="en-IN" smtClean="0"/>
              <a:t>‹#›</a:t>
            </a:fld>
            <a:endParaRPr lang="en-IN"/>
          </a:p>
        </p:txBody>
      </p:sp>
    </p:spTree>
    <p:extLst>
      <p:ext uri="{BB962C8B-B14F-4D97-AF65-F5344CB8AC3E}">
        <p14:creationId xmlns:p14="http://schemas.microsoft.com/office/powerpoint/2010/main" val="12649609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43DA51-EE11-AAD2-E4C4-0F7E0030B88D}"/>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1EFCC7D2-F150-F16E-00C1-CCAA7E4C86DF}"/>
              </a:ext>
            </a:extLst>
          </p:cNvPr>
          <p:cNvSpPr>
            <a:spLocks noGrp="1"/>
          </p:cNvSpPr>
          <p:nvPr>
            <p:ph type="dt" sz="half" idx="10"/>
          </p:nvPr>
        </p:nvSpPr>
        <p:spPr/>
        <p:txBody>
          <a:bodyPr/>
          <a:lstStyle/>
          <a:p>
            <a:fld id="{BA2EEB8A-B985-4F17-B09F-3A06C0D869C1}" type="datetimeFigureOut">
              <a:rPr lang="en-IN" smtClean="0"/>
              <a:t>16-03-2023</a:t>
            </a:fld>
            <a:endParaRPr lang="en-IN"/>
          </a:p>
        </p:txBody>
      </p:sp>
      <p:sp>
        <p:nvSpPr>
          <p:cNvPr id="4" name="Footer Placeholder 3">
            <a:extLst>
              <a:ext uri="{FF2B5EF4-FFF2-40B4-BE49-F238E27FC236}">
                <a16:creationId xmlns:a16="http://schemas.microsoft.com/office/drawing/2014/main" id="{8C779C17-7AB1-5846-C762-61E39382011F}"/>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85C31E55-F904-8166-F3C6-85903F863115}"/>
              </a:ext>
            </a:extLst>
          </p:cNvPr>
          <p:cNvSpPr>
            <a:spLocks noGrp="1"/>
          </p:cNvSpPr>
          <p:nvPr>
            <p:ph type="sldNum" sz="quarter" idx="12"/>
          </p:nvPr>
        </p:nvSpPr>
        <p:spPr/>
        <p:txBody>
          <a:bodyPr/>
          <a:lstStyle/>
          <a:p>
            <a:fld id="{73AC56EF-90D9-4DBF-BD10-50851A60799D}" type="slidenum">
              <a:rPr lang="en-IN" smtClean="0"/>
              <a:t>‹#›</a:t>
            </a:fld>
            <a:endParaRPr lang="en-IN"/>
          </a:p>
        </p:txBody>
      </p:sp>
    </p:spTree>
    <p:extLst>
      <p:ext uri="{BB962C8B-B14F-4D97-AF65-F5344CB8AC3E}">
        <p14:creationId xmlns:p14="http://schemas.microsoft.com/office/powerpoint/2010/main" val="29713003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21287A4-24B6-610F-4E66-14F8B4DD2AD1}"/>
              </a:ext>
            </a:extLst>
          </p:cNvPr>
          <p:cNvSpPr>
            <a:spLocks noGrp="1"/>
          </p:cNvSpPr>
          <p:nvPr>
            <p:ph type="dt" sz="half" idx="10"/>
          </p:nvPr>
        </p:nvSpPr>
        <p:spPr/>
        <p:txBody>
          <a:bodyPr/>
          <a:lstStyle/>
          <a:p>
            <a:fld id="{BA2EEB8A-B985-4F17-B09F-3A06C0D869C1}" type="datetimeFigureOut">
              <a:rPr lang="en-IN" smtClean="0"/>
              <a:t>16-03-2023</a:t>
            </a:fld>
            <a:endParaRPr lang="en-IN"/>
          </a:p>
        </p:txBody>
      </p:sp>
      <p:sp>
        <p:nvSpPr>
          <p:cNvPr id="3" name="Footer Placeholder 2">
            <a:extLst>
              <a:ext uri="{FF2B5EF4-FFF2-40B4-BE49-F238E27FC236}">
                <a16:creationId xmlns:a16="http://schemas.microsoft.com/office/drawing/2014/main" id="{4E95A7AA-5C88-A8CA-A644-8182734B1131}"/>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10F1F0CD-9E8B-19A8-8591-8F24EB7E1C7A}"/>
              </a:ext>
            </a:extLst>
          </p:cNvPr>
          <p:cNvSpPr>
            <a:spLocks noGrp="1"/>
          </p:cNvSpPr>
          <p:nvPr>
            <p:ph type="sldNum" sz="quarter" idx="12"/>
          </p:nvPr>
        </p:nvSpPr>
        <p:spPr/>
        <p:txBody>
          <a:bodyPr/>
          <a:lstStyle/>
          <a:p>
            <a:fld id="{73AC56EF-90D9-4DBF-BD10-50851A60799D}" type="slidenum">
              <a:rPr lang="en-IN" smtClean="0"/>
              <a:t>‹#›</a:t>
            </a:fld>
            <a:endParaRPr lang="en-IN"/>
          </a:p>
        </p:txBody>
      </p:sp>
    </p:spTree>
    <p:extLst>
      <p:ext uri="{BB962C8B-B14F-4D97-AF65-F5344CB8AC3E}">
        <p14:creationId xmlns:p14="http://schemas.microsoft.com/office/powerpoint/2010/main" val="40533581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F0F998-4042-5F3C-C5B4-61AA28B0B67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38F0722E-05CB-B419-E3F3-B416F750434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23B60CD0-51FF-456A-93C8-B04724F96A6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F851F78-DA7A-6469-961F-1C9629A8838E}"/>
              </a:ext>
            </a:extLst>
          </p:cNvPr>
          <p:cNvSpPr>
            <a:spLocks noGrp="1"/>
          </p:cNvSpPr>
          <p:nvPr>
            <p:ph type="dt" sz="half" idx="10"/>
          </p:nvPr>
        </p:nvSpPr>
        <p:spPr/>
        <p:txBody>
          <a:bodyPr/>
          <a:lstStyle/>
          <a:p>
            <a:fld id="{BA2EEB8A-B985-4F17-B09F-3A06C0D869C1}" type="datetimeFigureOut">
              <a:rPr lang="en-IN" smtClean="0"/>
              <a:t>16-03-2023</a:t>
            </a:fld>
            <a:endParaRPr lang="en-IN"/>
          </a:p>
        </p:txBody>
      </p:sp>
      <p:sp>
        <p:nvSpPr>
          <p:cNvPr id="6" name="Footer Placeholder 5">
            <a:extLst>
              <a:ext uri="{FF2B5EF4-FFF2-40B4-BE49-F238E27FC236}">
                <a16:creationId xmlns:a16="http://schemas.microsoft.com/office/drawing/2014/main" id="{5792923C-3276-6ED0-8E72-5D225033976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FBC5FC8-50CA-07F4-802F-21C6522C8F54}"/>
              </a:ext>
            </a:extLst>
          </p:cNvPr>
          <p:cNvSpPr>
            <a:spLocks noGrp="1"/>
          </p:cNvSpPr>
          <p:nvPr>
            <p:ph type="sldNum" sz="quarter" idx="12"/>
          </p:nvPr>
        </p:nvSpPr>
        <p:spPr/>
        <p:txBody>
          <a:bodyPr/>
          <a:lstStyle/>
          <a:p>
            <a:fld id="{73AC56EF-90D9-4DBF-BD10-50851A60799D}" type="slidenum">
              <a:rPr lang="en-IN" smtClean="0"/>
              <a:t>‹#›</a:t>
            </a:fld>
            <a:endParaRPr lang="en-IN"/>
          </a:p>
        </p:txBody>
      </p:sp>
    </p:spTree>
    <p:extLst>
      <p:ext uri="{BB962C8B-B14F-4D97-AF65-F5344CB8AC3E}">
        <p14:creationId xmlns:p14="http://schemas.microsoft.com/office/powerpoint/2010/main" val="36087737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3DACCF-DA5E-94CD-0F87-70108746209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E05E976C-4D6A-8487-C186-62558AE7C08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69553E68-2C3C-4E3F-1922-F0DCA1313C8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8B89585-A295-D7C6-17DE-4FAE61F7EF8F}"/>
              </a:ext>
            </a:extLst>
          </p:cNvPr>
          <p:cNvSpPr>
            <a:spLocks noGrp="1"/>
          </p:cNvSpPr>
          <p:nvPr>
            <p:ph type="dt" sz="half" idx="10"/>
          </p:nvPr>
        </p:nvSpPr>
        <p:spPr/>
        <p:txBody>
          <a:bodyPr/>
          <a:lstStyle/>
          <a:p>
            <a:fld id="{BA2EEB8A-B985-4F17-B09F-3A06C0D869C1}" type="datetimeFigureOut">
              <a:rPr lang="en-IN" smtClean="0"/>
              <a:t>16-03-2023</a:t>
            </a:fld>
            <a:endParaRPr lang="en-IN"/>
          </a:p>
        </p:txBody>
      </p:sp>
      <p:sp>
        <p:nvSpPr>
          <p:cNvPr id="6" name="Footer Placeholder 5">
            <a:extLst>
              <a:ext uri="{FF2B5EF4-FFF2-40B4-BE49-F238E27FC236}">
                <a16:creationId xmlns:a16="http://schemas.microsoft.com/office/drawing/2014/main" id="{8E880754-01F2-C256-5D4D-5CED500B235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F434F17-9E62-1564-BA20-09B2A9C35D71}"/>
              </a:ext>
            </a:extLst>
          </p:cNvPr>
          <p:cNvSpPr>
            <a:spLocks noGrp="1"/>
          </p:cNvSpPr>
          <p:nvPr>
            <p:ph type="sldNum" sz="quarter" idx="12"/>
          </p:nvPr>
        </p:nvSpPr>
        <p:spPr/>
        <p:txBody>
          <a:bodyPr/>
          <a:lstStyle/>
          <a:p>
            <a:fld id="{73AC56EF-90D9-4DBF-BD10-50851A60799D}" type="slidenum">
              <a:rPr lang="en-IN" smtClean="0"/>
              <a:t>‹#›</a:t>
            </a:fld>
            <a:endParaRPr lang="en-IN"/>
          </a:p>
        </p:txBody>
      </p:sp>
    </p:spTree>
    <p:extLst>
      <p:ext uri="{BB962C8B-B14F-4D97-AF65-F5344CB8AC3E}">
        <p14:creationId xmlns:p14="http://schemas.microsoft.com/office/powerpoint/2010/main" val="34803923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F0A0A12-412C-54EF-BCB2-C994B06A093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013877D-5439-6EBF-BC08-1E51F79F62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91A6962-65E0-E0DC-E33C-8787F486D7A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A2EEB8A-B985-4F17-B09F-3A06C0D869C1}" type="datetimeFigureOut">
              <a:rPr lang="en-IN" smtClean="0"/>
              <a:t>16-03-2023</a:t>
            </a:fld>
            <a:endParaRPr lang="en-IN"/>
          </a:p>
        </p:txBody>
      </p:sp>
      <p:sp>
        <p:nvSpPr>
          <p:cNvPr id="5" name="Footer Placeholder 4">
            <a:extLst>
              <a:ext uri="{FF2B5EF4-FFF2-40B4-BE49-F238E27FC236}">
                <a16:creationId xmlns:a16="http://schemas.microsoft.com/office/drawing/2014/main" id="{2876E644-3C33-B19E-310A-D48A5205B9D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C83F3886-8169-B198-7F4A-5EEE9315A83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3AC56EF-90D9-4DBF-BD10-50851A60799D}" type="slidenum">
              <a:rPr lang="en-IN" smtClean="0"/>
              <a:t>‹#›</a:t>
            </a:fld>
            <a:endParaRPr lang="en-IN"/>
          </a:p>
        </p:txBody>
      </p:sp>
    </p:spTree>
    <p:extLst>
      <p:ext uri="{BB962C8B-B14F-4D97-AF65-F5344CB8AC3E}">
        <p14:creationId xmlns:p14="http://schemas.microsoft.com/office/powerpoint/2010/main" val="32891448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3886C3-B7A3-4811-9B8C-F13F4C0732F7}"/>
              </a:ext>
            </a:extLst>
          </p:cNvPr>
          <p:cNvSpPr>
            <a:spLocks noGrp="1"/>
          </p:cNvSpPr>
          <p:nvPr>
            <p:ph type="title"/>
          </p:nvPr>
        </p:nvSpPr>
        <p:spPr>
          <a:xfrm>
            <a:off x="1001830" y="2766218"/>
            <a:ext cx="10515600" cy="1325563"/>
          </a:xfrm>
        </p:spPr>
        <p:txBody>
          <a:bodyPr/>
          <a:lstStyle/>
          <a:p>
            <a:pPr algn="ctr"/>
            <a:r>
              <a:rPr lang="en-US" b="1" u="sng" dirty="0"/>
              <a:t>Big Data Project - Hive</a:t>
            </a:r>
            <a:endParaRPr lang="en-IN" b="1" u="sng" dirty="0"/>
          </a:p>
        </p:txBody>
      </p:sp>
    </p:spTree>
    <p:extLst>
      <p:ext uri="{BB962C8B-B14F-4D97-AF65-F5344CB8AC3E}">
        <p14:creationId xmlns:p14="http://schemas.microsoft.com/office/powerpoint/2010/main" val="100959154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80C2D1-72B0-F35E-0C56-59B44FADAB95}"/>
              </a:ext>
            </a:extLst>
          </p:cNvPr>
          <p:cNvSpPr>
            <a:spLocks noGrp="1"/>
          </p:cNvSpPr>
          <p:nvPr>
            <p:ph type="title"/>
          </p:nvPr>
        </p:nvSpPr>
        <p:spPr>
          <a:xfrm>
            <a:off x="838200" y="365125"/>
            <a:ext cx="10515600" cy="6087046"/>
          </a:xfrm>
        </p:spPr>
        <p:txBody>
          <a:bodyPr>
            <a:normAutofit/>
          </a:bodyPr>
          <a:lstStyle/>
          <a:p>
            <a:r>
              <a:rPr lang="en-IN" sz="1800" dirty="0"/>
              <a:t>QS14)-</a:t>
            </a:r>
            <a:br>
              <a:rPr lang="en-IN" sz="1800" dirty="0"/>
            </a:br>
            <a:r>
              <a:rPr lang="en-IN" sz="1800" dirty="0"/>
              <a:t>/*</a:t>
            </a:r>
            <a:br>
              <a:rPr lang="en-IN" sz="1800" dirty="0"/>
            </a:br>
            <a:r>
              <a:rPr lang="en-IN" sz="1800" dirty="0"/>
              <a:t>Problem Statement 4: The Healthcare department wants a report about the inventory of pharmacies. </a:t>
            </a:r>
            <a:br>
              <a:rPr lang="en-IN" sz="1800" dirty="0"/>
            </a:br>
            <a:r>
              <a:rPr lang="en-IN" sz="1800" dirty="0"/>
              <a:t>Generate a report on their behalf that shows how many units of medicine each pharmacy has in their inventory, </a:t>
            </a:r>
            <a:br>
              <a:rPr lang="en-IN" sz="1800" dirty="0"/>
            </a:br>
            <a:r>
              <a:rPr lang="en-IN" sz="1800" dirty="0"/>
              <a:t>the total maximum retail price of those medicines, and the total price of all the medicines after discount. </a:t>
            </a:r>
            <a:br>
              <a:rPr lang="en-IN" sz="1800" dirty="0"/>
            </a:br>
            <a:r>
              <a:rPr lang="en-IN" sz="1800" dirty="0"/>
              <a:t>Note: discount field in keep signifies the percentage of discount on the maximum price.</a:t>
            </a:r>
            <a:br>
              <a:rPr lang="en-IN" sz="1800" dirty="0"/>
            </a:br>
            <a:r>
              <a:rPr lang="en-IN" sz="1800" dirty="0"/>
              <a:t>*/</a:t>
            </a:r>
            <a:br>
              <a:rPr lang="en-IN" sz="1800" dirty="0"/>
            </a:br>
            <a:br>
              <a:rPr lang="en-IN" sz="1800" dirty="0"/>
            </a:br>
            <a:r>
              <a:rPr lang="en-IN" sz="1800" dirty="0"/>
              <a:t>SELECT </a:t>
            </a:r>
            <a:r>
              <a:rPr lang="en-IN" sz="1800" dirty="0" err="1"/>
              <a:t>pharmacyname,count</a:t>
            </a:r>
            <a:r>
              <a:rPr lang="en-IN" sz="1800" dirty="0"/>
              <a:t>(v1.medicineID),sum(v1.maxprice),sum(v1.discount_price) FROM pharmacy INNER JOIN</a:t>
            </a:r>
            <a:br>
              <a:rPr lang="en-IN" sz="1800" dirty="0"/>
            </a:br>
            <a:r>
              <a:rPr lang="en-IN" sz="1800" dirty="0"/>
              <a:t>(SELECT </a:t>
            </a:r>
            <a:r>
              <a:rPr lang="en-IN" sz="1800" dirty="0" err="1"/>
              <a:t>k.pharmacyid,m.medicineID,m.maxprice,m.maxprice</a:t>
            </a:r>
            <a:r>
              <a:rPr lang="en-IN" sz="1800" dirty="0"/>
              <a:t>-(</a:t>
            </a:r>
            <a:r>
              <a:rPr lang="en-IN" sz="1800" dirty="0" err="1"/>
              <a:t>m.maxprice</a:t>
            </a:r>
            <a:r>
              <a:rPr lang="en-IN" sz="1800" dirty="0"/>
              <a:t>*(</a:t>
            </a:r>
            <a:r>
              <a:rPr lang="en-IN" sz="1800" dirty="0" err="1"/>
              <a:t>k.discount</a:t>
            </a:r>
            <a:r>
              <a:rPr lang="en-IN" sz="1800" dirty="0"/>
              <a:t>/100)) AS </a:t>
            </a:r>
            <a:r>
              <a:rPr lang="en-IN" sz="1800" dirty="0" err="1"/>
              <a:t>discount_price</a:t>
            </a:r>
            <a:r>
              <a:rPr lang="en-IN" sz="1800" dirty="0"/>
              <a:t> FROM keep k INNER JOIN medicine m on </a:t>
            </a:r>
            <a:r>
              <a:rPr lang="en-IN" sz="1800" dirty="0" err="1"/>
              <a:t>m.medicineid</a:t>
            </a:r>
            <a:r>
              <a:rPr lang="en-IN" sz="1800" dirty="0"/>
              <a:t>=</a:t>
            </a:r>
            <a:r>
              <a:rPr lang="en-IN" sz="1800" dirty="0" err="1"/>
              <a:t>k.medicineid</a:t>
            </a:r>
            <a:r>
              <a:rPr lang="en-IN" sz="1800" dirty="0"/>
              <a:t> ) AS v1</a:t>
            </a:r>
            <a:br>
              <a:rPr lang="en-IN" sz="1800" dirty="0"/>
            </a:br>
            <a:r>
              <a:rPr lang="en-IN" sz="1800" dirty="0"/>
              <a:t>ON </a:t>
            </a:r>
            <a:r>
              <a:rPr lang="en-IN" sz="1800" dirty="0" err="1"/>
              <a:t>pharmacy.pharmacyid</a:t>
            </a:r>
            <a:r>
              <a:rPr lang="en-IN" sz="1800" dirty="0"/>
              <a:t> = v1.pharmacyid GROUP BY </a:t>
            </a:r>
            <a:r>
              <a:rPr lang="en-IN" sz="1800" dirty="0" err="1"/>
              <a:t>pharmacyname</a:t>
            </a:r>
            <a:r>
              <a:rPr lang="en-IN" sz="1800" dirty="0"/>
              <a:t>;</a:t>
            </a:r>
            <a:br>
              <a:rPr lang="en-IN" sz="1800" dirty="0"/>
            </a:br>
            <a:br>
              <a:rPr lang="en-IN" sz="1800" dirty="0"/>
            </a:br>
            <a:br>
              <a:rPr lang="en-IN" sz="1800" dirty="0"/>
            </a:br>
            <a:r>
              <a:rPr lang="en-IN" sz="1800" dirty="0"/>
              <a:t>create external table s1_4 (</a:t>
            </a:r>
            <a:r>
              <a:rPr lang="en-IN" sz="1800" dirty="0" err="1"/>
              <a:t>pharmacyname</a:t>
            </a:r>
            <a:r>
              <a:rPr lang="en-IN" sz="1800" dirty="0"/>
              <a:t> varchar(50),count int, </a:t>
            </a:r>
            <a:r>
              <a:rPr lang="en-IN" sz="1800" dirty="0" err="1"/>
              <a:t>sum_max</a:t>
            </a:r>
            <a:r>
              <a:rPr lang="en-IN" sz="1800" dirty="0"/>
              <a:t> double, </a:t>
            </a:r>
            <a:r>
              <a:rPr lang="en-IN" sz="1800" dirty="0" err="1"/>
              <a:t>sum_discount</a:t>
            </a:r>
            <a:r>
              <a:rPr lang="en-IN" sz="1800" dirty="0"/>
              <a:t> double) </a:t>
            </a:r>
            <a:br>
              <a:rPr lang="en-IN" sz="1800" dirty="0"/>
            </a:br>
            <a:r>
              <a:rPr lang="en-IN" sz="1800" dirty="0"/>
              <a:t>row format delimited </a:t>
            </a:r>
            <a:br>
              <a:rPr lang="en-IN" sz="1800" dirty="0"/>
            </a:br>
            <a:r>
              <a:rPr lang="en-IN" sz="1800" dirty="0"/>
              <a:t>fields terminated by ','</a:t>
            </a:r>
            <a:br>
              <a:rPr lang="en-IN" sz="1800" dirty="0"/>
            </a:br>
            <a:r>
              <a:rPr lang="en-IN" sz="1800" dirty="0"/>
              <a:t>lines terminated by '\n'</a:t>
            </a:r>
            <a:br>
              <a:rPr lang="en-IN" sz="1800" dirty="0"/>
            </a:br>
            <a:r>
              <a:rPr lang="en-IN" sz="1800" dirty="0"/>
              <a:t>location '/user/output/s1_4';</a:t>
            </a:r>
            <a:br>
              <a:rPr lang="en-IN" sz="1800" dirty="0"/>
            </a:br>
            <a:br>
              <a:rPr lang="en-IN" sz="1800" dirty="0"/>
            </a:br>
            <a:br>
              <a:rPr lang="en-IN" sz="1800" dirty="0"/>
            </a:br>
            <a:endParaRPr lang="en-IN" sz="1800" dirty="0"/>
          </a:p>
        </p:txBody>
      </p:sp>
    </p:spTree>
    <p:extLst>
      <p:ext uri="{BB962C8B-B14F-4D97-AF65-F5344CB8AC3E}">
        <p14:creationId xmlns:p14="http://schemas.microsoft.com/office/powerpoint/2010/main" val="19698871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D2DB75-83AF-3C7F-764B-F3F851DF8688}"/>
              </a:ext>
            </a:extLst>
          </p:cNvPr>
          <p:cNvSpPr>
            <a:spLocks noGrp="1"/>
          </p:cNvSpPr>
          <p:nvPr>
            <p:ph type="title"/>
          </p:nvPr>
        </p:nvSpPr>
        <p:spPr>
          <a:xfrm>
            <a:off x="838200" y="365125"/>
            <a:ext cx="10515600" cy="5974030"/>
          </a:xfrm>
        </p:spPr>
        <p:txBody>
          <a:bodyPr>
            <a:normAutofit/>
          </a:bodyPr>
          <a:lstStyle/>
          <a:p>
            <a:r>
              <a:rPr lang="en-IN" sz="1800" dirty="0"/>
              <a:t>insert overwrite table s1_4</a:t>
            </a:r>
            <a:br>
              <a:rPr lang="en-IN" sz="1800" dirty="0"/>
            </a:br>
            <a:r>
              <a:rPr lang="en-IN" sz="1800" dirty="0"/>
              <a:t>SELECT </a:t>
            </a:r>
            <a:r>
              <a:rPr lang="en-IN" sz="1800" dirty="0" err="1"/>
              <a:t>pharmacyname,count</a:t>
            </a:r>
            <a:r>
              <a:rPr lang="en-IN" sz="1800" dirty="0"/>
              <a:t>(v1.medicineID),sum(v1.maxprice),sum(v1.discount_price) FROM pharmacy INNER JOIN</a:t>
            </a:r>
            <a:br>
              <a:rPr lang="en-IN" sz="1800" dirty="0"/>
            </a:br>
            <a:r>
              <a:rPr lang="en-IN" sz="1800" dirty="0"/>
              <a:t>(SELECT </a:t>
            </a:r>
            <a:r>
              <a:rPr lang="en-IN" sz="1800" dirty="0" err="1"/>
              <a:t>k.pharmacyid,m.medicineID,m.maxprice,m.maxprice</a:t>
            </a:r>
            <a:r>
              <a:rPr lang="en-IN" sz="1800" dirty="0"/>
              <a:t>-(</a:t>
            </a:r>
            <a:r>
              <a:rPr lang="en-IN" sz="1800" dirty="0" err="1"/>
              <a:t>m.maxprice</a:t>
            </a:r>
            <a:r>
              <a:rPr lang="en-IN" sz="1800" dirty="0"/>
              <a:t>*(</a:t>
            </a:r>
            <a:r>
              <a:rPr lang="en-IN" sz="1800" dirty="0" err="1"/>
              <a:t>k.discount</a:t>
            </a:r>
            <a:r>
              <a:rPr lang="en-IN" sz="1800" dirty="0"/>
              <a:t>/100)) AS </a:t>
            </a:r>
            <a:r>
              <a:rPr lang="en-IN" sz="1800" dirty="0" err="1"/>
              <a:t>discount_price</a:t>
            </a:r>
            <a:r>
              <a:rPr lang="en-IN" sz="1800" dirty="0"/>
              <a:t> FROM keep k INNER JOIN medicine m on </a:t>
            </a:r>
            <a:r>
              <a:rPr lang="en-IN" sz="1800" dirty="0" err="1"/>
              <a:t>m.medicineid</a:t>
            </a:r>
            <a:r>
              <a:rPr lang="en-IN" sz="1800" dirty="0"/>
              <a:t>=</a:t>
            </a:r>
            <a:r>
              <a:rPr lang="en-IN" sz="1800" dirty="0" err="1"/>
              <a:t>k.medicineid</a:t>
            </a:r>
            <a:r>
              <a:rPr lang="en-IN" sz="1800" dirty="0"/>
              <a:t> ) AS v1</a:t>
            </a:r>
            <a:br>
              <a:rPr lang="en-IN" sz="1800" dirty="0"/>
            </a:br>
            <a:r>
              <a:rPr lang="en-IN" sz="1800" dirty="0"/>
              <a:t>ON </a:t>
            </a:r>
            <a:r>
              <a:rPr lang="en-IN" sz="1800" dirty="0" err="1"/>
              <a:t>pharmacy.pharmacyid</a:t>
            </a:r>
            <a:r>
              <a:rPr lang="en-IN" sz="1800" dirty="0"/>
              <a:t> = v1.pharmacyid GROUP BY </a:t>
            </a:r>
            <a:r>
              <a:rPr lang="en-IN" sz="1800" dirty="0" err="1"/>
              <a:t>pharmacyname</a:t>
            </a:r>
            <a:r>
              <a:rPr lang="en-IN" sz="1800" dirty="0"/>
              <a:t>;</a:t>
            </a:r>
            <a:br>
              <a:rPr lang="en-IN" sz="1800" dirty="0"/>
            </a:br>
            <a:br>
              <a:rPr lang="en-IN" sz="1800" dirty="0"/>
            </a:br>
            <a:r>
              <a:rPr lang="en-IN" sz="1800" dirty="0"/>
              <a:t>create table s1_4 (</a:t>
            </a:r>
            <a:r>
              <a:rPr lang="en-IN" sz="1800" dirty="0" err="1"/>
              <a:t>pharmacyname</a:t>
            </a:r>
            <a:r>
              <a:rPr lang="en-IN" sz="1800" dirty="0"/>
              <a:t> varchar(50),count int, </a:t>
            </a:r>
            <a:r>
              <a:rPr lang="en-IN" sz="1800" dirty="0" err="1"/>
              <a:t>sum_max</a:t>
            </a:r>
            <a:r>
              <a:rPr lang="en-IN" sz="1800" dirty="0"/>
              <a:t> numeric(10,2), </a:t>
            </a:r>
            <a:r>
              <a:rPr lang="en-IN" sz="1800" dirty="0" err="1"/>
              <a:t>sum_discount</a:t>
            </a:r>
            <a:r>
              <a:rPr lang="en-IN" sz="1800" dirty="0"/>
              <a:t> numeric(10,4)) </a:t>
            </a:r>
            <a:br>
              <a:rPr lang="en-IN" sz="1800" dirty="0"/>
            </a:br>
            <a:br>
              <a:rPr lang="en-IN" sz="1800" dirty="0"/>
            </a:br>
            <a:r>
              <a:rPr lang="en-IN" sz="1800" dirty="0" err="1"/>
              <a:t>sqoop</a:t>
            </a:r>
            <a:r>
              <a:rPr lang="en-IN" sz="1800" dirty="0"/>
              <a:t> export --connect  </a:t>
            </a:r>
            <a:r>
              <a:rPr lang="en-IN" sz="1800" dirty="0" err="1"/>
              <a:t>jdbc:mysql</a:t>
            </a:r>
            <a:r>
              <a:rPr lang="en-IN" sz="1800" dirty="0"/>
              <a:t>://localhost:3306/output --username root --password </a:t>
            </a:r>
            <a:r>
              <a:rPr lang="en-IN" sz="1800" dirty="0" err="1"/>
              <a:t>cloudera</a:t>
            </a:r>
            <a:r>
              <a:rPr lang="en-IN" sz="1800" dirty="0"/>
              <a:t> --table s1_4 --export-</a:t>
            </a:r>
            <a:r>
              <a:rPr lang="en-IN" sz="1800" dirty="0" err="1"/>
              <a:t>dir</a:t>
            </a:r>
            <a:r>
              <a:rPr lang="en-IN" sz="1800" dirty="0"/>
              <a:t> /user/output/s1_4/000000_0 --input-fields-terminated-by ',';</a:t>
            </a:r>
          </a:p>
        </p:txBody>
      </p:sp>
    </p:spTree>
    <p:extLst>
      <p:ext uri="{BB962C8B-B14F-4D97-AF65-F5344CB8AC3E}">
        <p14:creationId xmlns:p14="http://schemas.microsoft.com/office/powerpoint/2010/main" val="21525345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a:extLst>
              <a:ext uri="{FF2B5EF4-FFF2-40B4-BE49-F238E27FC236}">
                <a16:creationId xmlns:a16="http://schemas.microsoft.com/office/drawing/2014/main" id="{7B5740AD-2D1B-93A4-8E43-B7F60DA4FFE3}"/>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6330" t="21087" r="31120" b="13535"/>
          <a:stretch/>
        </p:blipFill>
        <p:spPr>
          <a:xfrm>
            <a:off x="2092325" y="1319666"/>
            <a:ext cx="8007350" cy="4218668"/>
          </a:xfrm>
        </p:spPr>
      </p:pic>
    </p:spTree>
    <p:extLst>
      <p:ext uri="{BB962C8B-B14F-4D97-AF65-F5344CB8AC3E}">
        <p14:creationId xmlns:p14="http://schemas.microsoft.com/office/powerpoint/2010/main" val="25760233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2934B7-D302-54A6-04E0-22B27B2238BB}"/>
              </a:ext>
            </a:extLst>
          </p:cNvPr>
          <p:cNvSpPr>
            <a:spLocks noGrp="1"/>
          </p:cNvSpPr>
          <p:nvPr>
            <p:ph type="title"/>
          </p:nvPr>
        </p:nvSpPr>
        <p:spPr>
          <a:xfrm>
            <a:off x="838200" y="365125"/>
            <a:ext cx="10515600" cy="6067759"/>
          </a:xfrm>
        </p:spPr>
        <p:txBody>
          <a:bodyPr>
            <a:normAutofit fontScale="90000"/>
          </a:bodyPr>
          <a:lstStyle/>
          <a:p>
            <a:r>
              <a:rPr lang="en-US" sz="1800" dirty="0"/>
              <a:t>QS22)-</a:t>
            </a:r>
            <a:br>
              <a:rPr lang="en-US" sz="1800" dirty="0"/>
            </a:br>
            <a:r>
              <a:rPr lang="en-US" sz="1800" dirty="0"/>
              <a:t>/*</a:t>
            </a:r>
            <a:br>
              <a:rPr lang="en-US" sz="1800" dirty="0"/>
            </a:br>
            <a:r>
              <a:rPr lang="en-US" sz="1800" dirty="0"/>
              <a:t>Problem Statement 2: The State of Alabama (AL) is trying to manage its healthcare resources more efficiently. </a:t>
            </a:r>
            <a:br>
              <a:rPr lang="en-US" sz="1800" dirty="0"/>
            </a:br>
            <a:r>
              <a:rPr lang="en-US" sz="1800" dirty="0"/>
              <a:t>For each city in their state, they need to identify the disease for which the maximum number of patients have gone for treatment. </a:t>
            </a:r>
            <a:br>
              <a:rPr lang="en-US" sz="1800" dirty="0"/>
            </a:br>
            <a:r>
              <a:rPr lang="en-US" sz="1800" dirty="0"/>
              <a:t>Assist the state for this purpose.</a:t>
            </a:r>
            <a:br>
              <a:rPr lang="en-US" sz="1800" dirty="0"/>
            </a:br>
            <a:r>
              <a:rPr lang="en-US" sz="1800" dirty="0"/>
              <a:t>Note: The state of Alabama is represented as AL in Address Table.</a:t>
            </a:r>
            <a:br>
              <a:rPr lang="en-US" sz="1800" dirty="0"/>
            </a:br>
            <a:r>
              <a:rPr lang="en-US" sz="1800" dirty="0"/>
              <a:t>*/</a:t>
            </a:r>
            <a:br>
              <a:rPr lang="en-US" sz="1800" dirty="0"/>
            </a:br>
            <a:br>
              <a:rPr lang="en-US" sz="1800" dirty="0"/>
            </a:br>
            <a:br>
              <a:rPr lang="en-US" sz="1800" dirty="0"/>
            </a:br>
            <a:r>
              <a:rPr lang="en-US" sz="1800" dirty="0"/>
              <a:t>select </a:t>
            </a:r>
            <a:r>
              <a:rPr lang="en-US" sz="1800" dirty="0" err="1"/>
              <a:t>diseasename,COUNT</a:t>
            </a:r>
            <a:r>
              <a:rPr lang="en-US" sz="1800" dirty="0"/>
              <a:t>(IF(gender = 'male', 1, null)) </a:t>
            </a:r>
            <a:r>
              <a:rPr lang="en-US" sz="1800" dirty="0" err="1"/>
              <a:t>count_male</a:t>
            </a:r>
            <a:r>
              <a:rPr lang="en-US" sz="1800" dirty="0"/>
              <a:t>,</a:t>
            </a:r>
            <a:br>
              <a:rPr lang="en-US" sz="1800" dirty="0"/>
            </a:br>
            <a:r>
              <a:rPr lang="en-US" sz="1800" dirty="0"/>
              <a:t>COUNT(IF(gender = 'female', 1, NULL)) </a:t>
            </a:r>
            <a:r>
              <a:rPr lang="en-US" sz="1800" dirty="0" err="1"/>
              <a:t>count_female</a:t>
            </a:r>
            <a:r>
              <a:rPr lang="en-US" sz="1800" dirty="0"/>
              <a:t>,</a:t>
            </a:r>
            <a:br>
              <a:rPr lang="en-US" sz="1800" dirty="0"/>
            </a:br>
            <a:r>
              <a:rPr lang="en-US" sz="1800" dirty="0"/>
              <a:t>COUNT(IF(gender = 'male', 1, NULL))/COUNT(IF(gender = 'female', 1, NULL)) as ratio</a:t>
            </a:r>
            <a:br>
              <a:rPr lang="en-US" sz="1800" dirty="0"/>
            </a:br>
            <a:r>
              <a:rPr lang="en-US" sz="1800" dirty="0"/>
              <a:t>from</a:t>
            </a:r>
            <a:br>
              <a:rPr lang="en-US" sz="1800" dirty="0"/>
            </a:br>
            <a:r>
              <a:rPr lang="en-US" sz="1800" dirty="0"/>
              <a:t>disease join treatment on </a:t>
            </a:r>
            <a:r>
              <a:rPr lang="en-US" sz="1800" dirty="0" err="1"/>
              <a:t>treatment.diseaseid</a:t>
            </a:r>
            <a:r>
              <a:rPr lang="en-US" sz="1800" dirty="0"/>
              <a:t>=</a:t>
            </a:r>
            <a:r>
              <a:rPr lang="en-US" sz="1800" dirty="0" err="1"/>
              <a:t>disease.diseaseid</a:t>
            </a:r>
            <a:br>
              <a:rPr lang="en-US" sz="1800" dirty="0"/>
            </a:br>
            <a:r>
              <a:rPr lang="en-US" sz="1800" dirty="0"/>
              <a:t>join patient on </a:t>
            </a:r>
            <a:r>
              <a:rPr lang="en-US" sz="1800" dirty="0" err="1"/>
              <a:t>patient.patientid</a:t>
            </a:r>
            <a:r>
              <a:rPr lang="en-US" sz="1800" dirty="0"/>
              <a:t>=</a:t>
            </a:r>
            <a:r>
              <a:rPr lang="en-US" sz="1800" dirty="0" err="1"/>
              <a:t>treatment.patientid</a:t>
            </a:r>
            <a:br>
              <a:rPr lang="en-US" sz="1800" dirty="0"/>
            </a:br>
            <a:r>
              <a:rPr lang="en-US" sz="1800" dirty="0"/>
              <a:t>join person on </a:t>
            </a:r>
            <a:r>
              <a:rPr lang="en-US" sz="1800" dirty="0" err="1"/>
              <a:t>patient.patientid</a:t>
            </a:r>
            <a:r>
              <a:rPr lang="en-US" sz="1800" dirty="0"/>
              <a:t>=</a:t>
            </a:r>
            <a:r>
              <a:rPr lang="en-US" sz="1800" dirty="0" err="1"/>
              <a:t>person.personid</a:t>
            </a:r>
            <a:br>
              <a:rPr lang="en-US" sz="1800" dirty="0"/>
            </a:br>
            <a:r>
              <a:rPr lang="en-US" sz="1800" dirty="0"/>
              <a:t>group by </a:t>
            </a:r>
            <a:r>
              <a:rPr lang="en-US" sz="1800" dirty="0" err="1"/>
              <a:t>diseasename</a:t>
            </a:r>
            <a:br>
              <a:rPr lang="en-US" sz="1800" dirty="0"/>
            </a:br>
            <a:r>
              <a:rPr lang="en-US" sz="1800" dirty="0"/>
              <a:t>order by </a:t>
            </a:r>
            <a:r>
              <a:rPr lang="en-US" sz="1800" dirty="0" err="1"/>
              <a:t>diseasename</a:t>
            </a:r>
            <a:r>
              <a:rPr lang="en-US" sz="1800" dirty="0"/>
              <a:t> ;</a:t>
            </a:r>
            <a:br>
              <a:rPr lang="en-US" sz="1800" dirty="0"/>
            </a:br>
            <a:br>
              <a:rPr lang="en-US" sz="1800" dirty="0"/>
            </a:br>
            <a:r>
              <a:rPr lang="en-US" sz="1800" dirty="0"/>
              <a:t>create external table s2_2 (</a:t>
            </a:r>
            <a:r>
              <a:rPr lang="en-US" sz="1800" dirty="0" err="1"/>
              <a:t>diseasename</a:t>
            </a:r>
            <a:r>
              <a:rPr lang="en-US" sz="1800" dirty="0"/>
              <a:t> varchar(50), </a:t>
            </a:r>
            <a:r>
              <a:rPr lang="en-US" sz="1800" dirty="0" err="1"/>
              <a:t>malecount</a:t>
            </a:r>
            <a:r>
              <a:rPr lang="en-US" sz="1800" dirty="0"/>
              <a:t> int, </a:t>
            </a:r>
            <a:r>
              <a:rPr lang="en-US" sz="1800" dirty="0" err="1"/>
              <a:t>femalecount</a:t>
            </a:r>
            <a:r>
              <a:rPr lang="en-US" sz="1800" dirty="0"/>
              <a:t> int, </a:t>
            </a:r>
            <a:r>
              <a:rPr lang="en-US" sz="1800" dirty="0" err="1"/>
              <a:t>malefemale</a:t>
            </a:r>
            <a:r>
              <a:rPr lang="en-US" sz="1800" dirty="0"/>
              <a:t> double) comment '</a:t>
            </a:r>
            <a:r>
              <a:rPr lang="en-US" sz="1800" dirty="0" err="1"/>
              <a:t>diseasename</a:t>
            </a:r>
            <a:r>
              <a:rPr lang="en-US" sz="1800" dirty="0"/>
              <a:t> count' </a:t>
            </a:r>
            <a:br>
              <a:rPr lang="en-US" sz="1800" dirty="0"/>
            </a:br>
            <a:r>
              <a:rPr lang="en-US" sz="1800" dirty="0"/>
              <a:t>row format delimited </a:t>
            </a:r>
            <a:br>
              <a:rPr lang="en-US" sz="1800" dirty="0"/>
            </a:br>
            <a:r>
              <a:rPr lang="en-US" sz="1800" dirty="0"/>
              <a:t>fields terminated by ','</a:t>
            </a:r>
            <a:br>
              <a:rPr lang="en-US" sz="1800" dirty="0"/>
            </a:br>
            <a:r>
              <a:rPr lang="en-US" sz="1800" dirty="0"/>
              <a:t>lines terminated by '\n'</a:t>
            </a:r>
            <a:br>
              <a:rPr lang="en-US" sz="1800" dirty="0"/>
            </a:br>
            <a:r>
              <a:rPr lang="en-US" sz="1800" dirty="0"/>
              <a:t>location '/user/output/s2_2';</a:t>
            </a:r>
            <a:br>
              <a:rPr lang="en-US" sz="1800" dirty="0"/>
            </a:br>
            <a:endParaRPr lang="en-IN" sz="1800" dirty="0"/>
          </a:p>
        </p:txBody>
      </p:sp>
    </p:spTree>
    <p:extLst>
      <p:ext uri="{BB962C8B-B14F-4D97-AF65-F5344CB8AC3E}">
        <p14:creationId xmlns:p14="http://schemas.microsoft.com/office/powerpoint/2010/main" val="24399682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EF55C8-2059-F227-1B34-A32DDE97DF25}"/>
              </a:ext>
            </a:extLst>
          </p:cNvPr>
          <p:cNvSpPr>
            <a:spLocks noGrp="1"/>
          </p:cNvSpPr>
          <p:nvPr>
            <p:ph type="title"/>
          </p:nvPr>
        </p:nvSpPr>
        <p:spPr>
          <a:xfrm>
            <a:off x="838200" y="565484"/>
            <a:ext cx="10515600" cy="5727032"/>
          </a:xfrm>
        </p:spPr>
        <p:txBody>
          <a:bodyPr>
            <a:normAutofit/>
          </a:bodyPr>
          <a:lstStyle/>
          <a:p>
            <a:r>
              <a:rPr lang="en-US" sz="1800" dirty="0"/>
              <a:t>INSERT OVERWRITE TABLE S2_2</a:t>
            </a:r>
            <a:br>
              <a:rPr lang="en-US" sz="1800" dirty="0"/>
            </a:br>
            <a:r>
              <a:rPr lang="en-US" sz="1800" dirty="0"/>
              <a:t>select </a:t>
            </a:r>
            <a:r>
              <a:rPr lang="en-US" sz="1800" dirty="0" err="1"/>
              <a:t>diseasename,COUNT</a:t>
            </a:r>
            <a:r>
              <a:rPr lang="en-US" sz="1800" dirty="0"/>
              <a:t>(IF(gender = 'male', 1, null)) </a:t>
            </a:r>
            <a:r>
              <a:rPr lang="en-US" sz="1800" dirty="0" err="1"/>
              <a:t>count_male</a:t>
            </a:r>
            <a:r>
              <a:rPr lang="en-US" sz="1800" dirty="0"/>
              <a:t>,</a:t>
            </a:r>
            <a:br>
              <a:rPr lang="en-US" sz="1800" dirty="0"/>
            </a:br>
            <a:r>
              <a:rPr lang="en-US" sz="1800" dirty="0"/>
              <a:t>COUNT(IF(gender = 'female', 1, NULL)) </a:t>
            </a:r>
            <a:r>
              <a:rPr lang="en-US" sz="1800" dirty="0" err="1"/>
              <a:t>count_female</a:t>
            </a:r>
            <a:r>
              <a:rPr lang="en-US" sz="1800" dirty="0"/>
              <a:t>,</a:t>
            </a:r>
            <a:br>
              <a:rPr lang="en-US" sz="1800" dirty="0"/>
            </a:br>
            <a:r>
              <a:rPr lang="en-US" sz="1800" dirty="0"/>
              <a:t>COUNT(IF(gender = 'male', 1, NULL))/COUNT(IF(gender = 'female', 1, NULL)) as ratio</a:t>
            </a:r>
            <a:br>
              <a:rPr lang="en-US" sz="1800" dirty="0"/>
            </a:br>
            <a:r>
              <a:rPr lang="en-US" sz="1800" dirty="0"/>
              <a:t>from</a:t>
            </a:r>
            <a:br>
              <a:rPr lang="en-US" sz="1800" dirty="0"/>
            </a:br>
            <a:r>
              <a:rPr lang="en-US" sz="1800" dirty="0"/>
              <a:t>disease join treatment on </a:t>
            </a:r>
            <a:r>
              <a:rPr lang="en-US" sz="1800" dirty="0" err="1"/>
              <a:t>treatment.diseaseid</a:t>
            </a:r>
            <a:r>
              <a:rPr lang="en-US" sz="1800" dirty="0"/>
              <a:t>=</a:t>
            </a:r>
            <a:r>
              <a:rPr lang="en-US" sz="1800" dirty="0" err="1"/>
              <a:t>disease.diseaseid</a:t>
            </a:r>
            <a:br>
              <a:rPr lang="en-US" sz="1800" dirty="0"/>
            </a:br>
            <a:r>
              <a:rPr lang="en-US" sz="1800" dirty="0"/>
              <a:t>join patient on </a:t>
            </a:r>
            <a:r>
              <a:rPr lang="en-US" sz="1800" dirty="0" err="1"/>
              <a:t>patient.patientid</a:t>
            </a:r>
            <a:r>
              <a:rPr lang="en-US" sz="1800" dirty="0"/>
              <a:t>=</a:t>
            </a:r>
            <a:r>
              <a:rPr lang="en-US" sz="1800" dirty="0" err="1"/>
              <a:t>treatment.patientid</a:t>
            </a:r>
            <a:br>
              <a:rPr lang="en-US" sz="1800" dirty="0"/>
            </a:br>
            <a:r>
              <a:rPr lang="en-US" sz="1800" dirty="0"/>
              <a:t>join person on </a:t>
            </a:r>
            <a:r>
              <a:rPr lang="en-US" sz="1800" dirty="0" err="1"/>
              <a:t>patient.patientid</a:t>
            </a:r>
            <a:r>
              <a:rPr lang="en-US" sz="1800" dirty="0"/>
              <a:t>=</a:t>
            </a:r>
            <a:r>
              <a:rPr lang="en-US" sz="1800" dirty="0" err="1"/>
              <a:t>person.personid</a:t>
            </a:r>
            <a:br>
              <a:rPr lang="en-US" sz="1800" dirty="0"/>
            </a:br>
            <a:r>
              <a:rPr lang="en-US" sz="1800" dirty="0"/>
              <a:t>group by </a:t>
            </a:r>
            <a:r>
              <a:rPr lang="en-US" sz="1800" dirty="0" err="1"/>
              <a:t>diseasename</a:t>
            </a:r>
            <a:br>
              <a:rPr lang="en-US" sz="1800" dirty="0"/>
            </a:br>
            <a:r>
              <a:rPr lang="en-US" sz="1800" dirty="0"/>
              <a:t>order by </a:t>
            </a:r>
            <a:r>
              <a:rPr lang="en-US" sz="1800" dirty="0" err="1"/>
              <a:t>diseasename</a:t>
            </a:r>
            <a:r>
              <a:rPr lang="en-US" sz="1800" dirty="0"/>
              <a:t> ;</a:t>
            </a:r>
            <a:br>
              <a:rPr lang="en-US" sz="1800" dirty="0"/>
            </a:br>
            <a:br>
              <a:rPr lang="en-US" sz="1800" dirty="0"/>
            </a:br>
            <a:r>
              <a:rPr lang="en-US" sz="1800" dirty="0" err="1"/>
              <a:t>sqoop</a:t>
            </a:r>
            <a:r>
              <a:rPr lang="en-US" sz="1800" dirty="0"/>
              <a:t> export --connect  </a:t>
            </a:r>
            <a:r>
              <a:rPr lang="en-US" sz="1800" dirty="0" err="1"/>
              <a:t>jdbc:mysql</a:t>
            </a:r>
            <a:r>
              <a:rPr lang="en-US" sz="1800" dirty="0"/>
              <a:t>://localhost:3306/output --username root --P --table s2_2 --export-</a:t>
            </a:r>
            <a:r>
              <a:rPr lang="en-US" sz="1800" dirty="0" err="1"/>
              <a:t>dir</a:t>
            </a:r>
            <a:r>
              <a:rPr lang="en-US" sz="1800" dirty="0"/>
              <a:t> /user/output/S2_2/000000_0 --input-fields-terminated-by ',';</a:t>
            </a:r>
            <a:endParaRPr lang="en-IN" sz="1800" dirty="0"/>
          </a:p>
        </p:txBody>
      </p:sp>
    </p:spTree>
    <p:extLst>
      <p:ext uri="{BB962C8B-B14F-4D97-AF65-F5344CB8AC3E}">
        <p14:creationId xmlns:p14="http://schemas.microsoft.com/office/powerpoint/2010/main" val="17499360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Content Placeholder 12">
            <a:extLst>
              <a:ext uri="{FF2B5EF4-FFF2-40B4-BE49-F238E27FC236}">
                <a16:creationId xmlns:a16="http://schemas.microsoft.com/office/drawing/2014/main" id="{276498ED-8FEB-8C58-F027-2DC8E1D9EEDA}"/>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27343" t="7369" r="2062" b="12952"/>
          <a:stretch/>
        </p:blipFill>
        <p:spPr>
          <a:xfrm>
            <a:off x="2305050" y="1022187"/>
            <a:ext cx="7581900" cy="4813626"/>
          </a:xfrm>
        </p:spPr>
      </p:pic>
    </p:spTree>
    <p:extLst>
      <p:ext uri="{BB962C8B-B14F-4D97-AF65-F5344CB8AC3E}">
        <p14:creationId xmlns:p14="http://schemas.microsoft.com/office/powerpoint/2010/main" val="2193993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8D003D-81DF-1D47-F7E8-01BB7BE79FF5}"/>
              </a:ext>
            </a:extLst>
          </p:cNvPr>
          <p:cNvSpPr>
            <a:spLocks noGrp="1"/>
          </p:cNvSpPr>
          <p:nvPr>
            <p:ph type="title"/>
          </p:nvPr>
        </p:nvSpPr>
        <p:spPr>
          <a:xfrm>
            <a:off x="838200" y="365125"/>
            <a:ext cx="10515600" cy="6581775"/>
          </a:xfrm>
        </p:spPr>
        <p:txBody>
          <a:bodyPr>
            <a:normAutofit fontScale="90000"/>
          </a:bodyPr>
          <a:lstStyle/>
          <a:p>
            <a:r>
              <a:rPr lang="en-US" sz="1800" dirty="0"/>
              <a:t>Q25)-</a:t>
            </a:r>
            <a:br>
              <a:rPr lang="en-US" sz="1800" dirty="0"/>
            </a:br>
            <a:r>
              <a:rPr lang="en-US" sz="1800" dirty="0"/>
              <a:t>/*</a:t>
            </a:r>
            <a:br>
              <a:rPr lang="en-US" sz="1800" dirty="0"/>
            </a:br>
            <a:r>
              <a:rPr lang="en-US" sz="1800" dirty="0"/>
              <a:t>Problem Statement 5:  An Insurance company wants a state wise report of the treatments to claim ratio </a:t>
            </a:r>
            <a:br>
              <a:rPr lang="en-US" sz="1800" dirty="0"/>
            </a:br>
            <a:r>
              <a:rPr lang="en-US" sz="1800" dirty="0"/>
              <a:t>between 1st April 2021 and 31st March 2022 (days both included). </a:t>
            </a:r>
            <a:br>
              <a:rPr lang="en-US" sz="1800" dirty="0"/>
            </a:br>
            <a:r>
              <a:rPr lang="en-US" sz="1800" dirty="0"/>
              <a:t>Assist them to create such a report.</a:t>
            </a:r>
            <a:br>
              <a:rPr lang="en-US" sz="1800" dirty="0"/>
            </a:br>
            <a:r>
              <a:rPr lang="en-US" sz="1800" dirty="0"/>
              <a:t>*/</a:t>
            </a:r>
            <a:br>
              <a:rPr lang="en-US" sz="1800" dirty="0"/>
            </a:br>
            <a:br>
              <a:rPr lang="en-US" sz="1800" dirty="0"/>
            </a:br>
            <a:r>
              <a:rPr lang="en-US" sz="1800" dirty="0"/>
              <a:t>WITH </a:t>
            </a:r>
            <a:r>
              <a:rPr lang="en-US" sz="1800" dirty="0" err="1"/>
              <a:t>cte</a:t>
            </a:r>
            <a:r>
              <a:rPr lang="en-US" sz="1800" dirty="0"/>
              <a:t> AS (</a:t>
            </a:r>
            <a:br>
              <a:rPr lang="en-US" sz="1800" dirty="0"/>
            </a:br>
            <a:r>
              <a:rPr lang="en-US" sz="1800" dirty="0"/>
              <a:t>SELECT </a:t>
            </a:r>
            <a:r>
              <a:rPr lang="en-US" sz="1800" dirty="0" err="1"/>
              <a:t>t.treatmentid</a:t>
            </a:r>
            <a:r>
              <a:rPr lang="en-US" sz="1800" dirty="0"/>
              <a:t> AS t1,c.claimid AS c1,address_part1.state</a:t>
            </a:r>
            <a:br>
              <a:rPr lang="en-US" sz="1800" dirty="0"/>
            </a:br>
            <a:r>
              <a:rPr lang="en-US" sz="1800" dirty="0"/>
              <a:t>FROM address_part1</a:t>
            </a:r>
            <a:br>
              <a:rPr lang="en-US" sz="1800" dirty="0"/>
            </a:br>
            <a:r>
              <a:rPr lang="en-US" sz="1800" dirty="0"/>
              <a:t>JOIN person</a:t>
            </a:r>
            <a:br>
              <a:rPr lang="en-US" sz="1800" dirty="0"/>
            </a:br>
            <a:r>
              <a:rPr lang="en-US" sz="1800" dirty="0"/>
              <a:t>ON address_part1.addressid=</a:t>
            </a:r>
            <a:r>
              <a:rPr lang="en-US" sz="1800" dirty="0" err="1"/>
              <a:t>person.addressid</a:t>
            </a:r>
            <a:br>
              <a:rPr lang="en-US" sz="1800" dirty="0"/>
            </a:br>
            <a:r>
              <a:rPr lang="en-US" sz="1800" dirty="0"/>
              <a:t>JOIN patient</a:t>
            </a:r>
            <a:br>
              <a:rPr lang="en-US" sz="1800" dirty="0"/>
            </a:br>
            <a:r>
              <a:rPr lang="en-US" sz="1800" dirty="0"/>
              <a:t>ON </a:t>
            </a:r>
            <a:r>
              <a:rPr lang="en-US" sz="1800" dirty="0" err="1"/>
              <a:t>patient.patientid</a:t>
            </a:r>
            <a:r>
              <a:rPr lang="en-US" sz="1800" dirty="0"/>
              <a:t>=</a:t>
            </a:r>
            <a:r>
              <a:rPr lang="en-US" sz="1800" dirty="0" err="1"/>
              <a:t>person.personid</a:t>
            </a:r>
            <a:br>
              <a:rPr lang="en-US" sz="1800" dirty="0"/>
            </a:br>
            <a:r>
              <a:rPr lang="en-US" sz="1800" dirty="0"/>
              <a:t>JOIN treatment t</a:t>
            </a:r>
            <a:br>
              <a:rPr lang="en-US" sz="1800" dirty="0"/>
            </a:br>
            <a:r>
              <a:rPr lang="en-US" sz="1800" dirty="0"/>
              <a:t>ON </a:t>
            </a:r>
            <a:r>
              <a:rPr lang="en-US" sz="1800" dirty="0" err="1"/>
              <a:t>t.patientid</a:t>
            </a:r>
            <a:r>
              <a:rPr lang="en-US" sz="1800" dirty="0"/>
              <a:t>=</a:t>
            </a:r>
            <a:r>
              <a:rPr lang="en-US" sz="1800" dirty="0" err="1"/>
              <a:t>patient.patientid</a:t>
            </a:r>
            <a:br>
              <a:rPr lang="en-US" sz="1800" dirty="0"/>
            </a:br>
            <a:r>
              <a:rPr lang="en-US" sz="1800" dirty="0"/>
              <a:t>LEFT JOIN claim c</a:t>
            </a:r>
            <a:br>
              <a:rPr lang="en-US" sz="1800" dirty="0"/>
            </a:br>
            <a:r>
              <a:rPr lang="en-US" sz="1800" dirty="0"/>
              <a:t>ON </a:t>
            </a:r>
            <a:r>
              <a:rPr lang="en-US" sz="1800" dirty="0" err="1"/>
              <a:t>t.claimid</a:t>
            </a:r>
            <a:r>
              <a:rPr lang="en-US" sz="1800" dirty="0"/>
              <a:t>=</a:t>
            </a:r>
            <a:r>
              <a:rPr lang="en-US" sz="1800" dirty="0" err="1"/>
              <a:t>c.claimid</a:t>
            </a:r>
            <a:br>
              <a:rPr lang="en-US" sz="1800" dirty="0"/>
            </a:br>
            <a:r>
              <a:rPr lang="en-US" sz="1800" dirty="0"/>
              <a:t>)</a:t>
            </a:r>
            <a:br>
              <a:rPr lang="en-US" sz="1800" dirty="0"/>
            </a:br>
            <a:r>
              <a:rPr lang="en-US" sz="1800" dirty="0"/>
              <a:t>SELECT state, COUNT(t1), COUNT(c1), COUNT(t1)/COUNT(c1) AS Ratio</a:t>
            </a:r>
            <a:br>
              <a:rPr lang="en-US" sz="1800" dirty="0"/>
            </a:br>
            <a:r>
              <a:rPr lang="en-US" sz="1800" dirty="0"/>
              <a:t>FROM </a:t>
            </a:r>
            <a:r>
              <a:rPr lang="en-US" sz="1800" dirty="0" err="1"/>
              <a:t>cte</a:t>
            </a:r>
            <a:r>
              <a:rPr lang="en-US" sz="1800" dirty="0"/>
              <a:t> GROUP BY state;</a:t>
            </a:r>
            <a:br>
              <a:rPr lang="en-US" sz="1800" dirty="0"/>
            </a:br>
            <a:br>
              <a:rPr lang="en-US" sz="1800" dirty="0"/>
            </a:br>
            <a:r>
              <a:rPr lang="en-US" sz="1800" dirty="0"/>
              <a:t>create external table s2_5 (state varchar(50),</a:t>
            </a:r>
            <a:r>
              <a:rPr lang="en-US" sz="1800" dirty="0" err="1"/>
              <a:t>tcount</a:t>
            </a:r>
            <a:r>
              <a:rPr lang="en-US" sz="1800" dirty="0"/>
              <a:t> </a:t>
            </a:r>
            <a:r>
              <a:rPr lang="en-US" sz="1800" dirty="0" err="1"/>
              <a:t>int,ccount</a:t>
            </a:r>
            <a:r>
              <a:rPr lang="en-US" sz="1800" dirty="0"/>
              <a:t> int ,ratio double) </a:t>
            </a:r>
            <a:br>
              <a:rPr lang="en-US" sz="1800" dirty="0"/>
            </a:br>
            <a:r>
              <a:rPr lang="en-US" sz="1800" dirty="0"/>
              <a:t>row format delimited </a:t>
            </a:r>
            <a:br>
              <a:rPr lang="en-US" sz="1800" dirty="0"/>
            </a:br>
            <a:r>
              <a:rPr lang="en-US" sz="1800" dirty="0"/>
              <a:t>fields terminated by ','</a:t>
            </a:r>
            <a:br>
              <a:rPr lang="en-US" sz="1800" dirty="0"/>
            </a:br>
            <a:r>
              <a:rPr lang="en-US" sz="1800" dirty="0"/>
              <a:t>lines terminated by '\n'</a:t>
            </a:r>
            <a:br>
              <a:rPr lang="en-US" sz="1800" dirty="0"/>
            </a:br>
            <a:r>
              <a:rPr lang="en-US" sz="1800" dirty="0"/>
              <a:t>location '/user/output/s2_5';</a:t>
            </a:r>
            <a:br>
              <a:rPr lang="en-US" sz="1800" dirty="0"/>
            </a:br>
            <a:br>
              <a:rPr lang="en-US" sz="1800" dirty="0"/>
            </a:br>
            <a:br>
              <a:rPr lang="en-US" sz="1800" dirty="0"/>
            </a:br>
            <a:br>
              <a:rPr lang="en-US" sz="1800" dirty="0"/>
            </a:br>
            <a:endParaRPr lang="en-IN" sz="1800" dirty="0"/>
          </a:p>
        </p:txBody>
      </p:sp>
    </p:spTree>
    <p:extLst>
      <p:ext uri="{BB962C8B-B14F-4D97-AF65-F5344CB8AC3E}">
        <p14:creationId xmlns:p14="http://schemas.microsoft.com/office/powerpoint/2010/main" val="28725835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33FAEB-95F7-7E0F-E685-B52BC8F7DF69}"/>
              </a:ext>
            </a:extLst>
          </p:cNvPr>
          <p:cNvSpPr>
            <a:spLocks noGrp="1"/>
          </p:cNvSpPr>
          <p:nvPr>
            <p:ph type="title"/>
          </p:nvPr>
        </p:nvSpPr>
        <p:spPr>
          <a:xfrm>
            <a:off x="838200" y="365125"/>
            <a:ext cx="10515600" cy="6696075"/>
          </a:xfrm>
        </p:spPr>
        <p:txBody>
          <a:bodyPr>
            <a:normAutofit/>
          </a:bodyPr>
          <a:lstStyle/>
          <a:p>
            <a:r>
              <a:rPr lang="en-US" sz="1800" dirty="0"/>
              <a:t>with </a:t>
            </a:r>
            <a:r>
              <a:rPr lang="en-US" sz="1800" dirty="0" err="1"/>
              <a:t>cte</a:t>
            </a:r>
            <a:r>
              <a:rPr lang="en-US" sz="1800" dirty="0"/>
              <a:t> as (SELECT </a:t>
            </a:r>
            <a:r>
              <a:rPr lang="en-US" sz="1800" dirty="0" err="1"/>
              <a:t>t.treatmentid</a:t>
            </a:r>
            <a:r>
              <a:rPr lang="en-US" sz="1800" dirty="0"/>
              <a:t> AS t1,c.claimid AS c1,address_part1.state</a:t>
            </a:r>
            <a:br>
              <a:rPr lang="en-US" sz="1800" dirty="0"/>
            </a:br>
            <a:r>
              <a:rPr lang="en-US" sz="1800" dirty="0"/>
              <a:t>FROM address_part1</a:t>
            </a:r>
            <a:br>
              <a:rPr lang="en-US" sz="1800" dirty="0"/>
            </a:br>
            <a:r>
              <a:rPr lang="en-US" sz="1800" dirty="0"/>
              <a:t>JOIN person</a:t>
            </a:r>
            <a:br>
              <a:rPr lang="en-US" sz="1800" dirty="0"/>
            </a:br>
            <a:r>
              <a:rPr lang="en-US" sz="1800" dirty="0"/>
              <a:t>ON address_part1.addressid=</a:t>
            </a:r>
            <a:r>
              <a:rPr lang="en-US" sz="1800" dirty="0" err="1"/>
              <a:t>person.addressid</a:t>
            </a:r>
            <a:br>
              <a:rPr lang="en-US" sz="1800" dirty="0"/>
            </a:br>
            <a:r>
              <a:rPr lang="en-US" sz="1800" dirty="0"/>
              <a:t>JOIN patient</a:t>
            </a:r>
            <a:br>
              <a:rPr lang="en-US" sz="1800" dirty="0"/>
            </a:br>
            <a:r>
              <a:rPr lang="en-US" sz="1800" dirty="0"/>
              <a:t>ON </a:t>
            </a:r>
            <a:r>
              <a:rPr lang="en-US" sz="1800" dirty="0" err="1"/>
              <a:t>patient.patientid</a:t>
            </a:r>
            <a:r>
              <a:rPr lang="en-US" sz="1800" dirty="0"/>
              <a:t>=</a:t>
            </a:r>
            <a:r>
              <a:rPr lang="en-US" sz="1800" dirty="0" err="1"/>
              <a:t>person.personid</a:t>
            </a:r>
            <a:br>
              <a:rPr lang="en-US" sz="1800" dirty="0"/>
            </a:br>
            <a:r>
              <a:rPr lang="en-US" sz="1800" dirty="0"/>
              <a:t>JOIN treatment t</a:t>
            </a:r>
            <a:br>
              <a:rPr lang="en-US" sz="1800" dirty="0"/>
            </a:br>
            <a:r>
              <a:rPr lang="en-US" sz="1800" dirty="0"/>
              <a:t>ON </a:t>
            </a:r>
            <a:r>
              <a:rPr lang="en-US" sz="1800" dirty="0" err="1"/>
              <a:t>t.patientid</a:t>
            </a:r>
            <a:r>
              <a:rPr lang="en-US" sz="1800" dirty="0"/>
              <a:t>=</a:t>
            </a:r>
            <a:r>
              <a:rPr lang="en-US" sz="1800" dirty="0" err="1"/>
              <a:t>patient.patientid</a:t>
            </a:r>
            <a:br>
              <a:rPr lang="en-US" sz="1800" dirty="0"/>
            </a:br>
            <a:r>
              <a:rPr lang="en-US" sz="1800" dirty="0"/>
              <a:t>LEFT JOIN claim c</a:t>
            </a:r>
            <a:br>
              <a:rPr lang="en-US" sz="1800" dirty="0"/>
            </a:br>
            <a:r>
              <a:rPr lang="en-US" sz="1800" dirty="0"/>
              <a:t>ON </a:t>
            </a:r>
            <a:r>
              <a:rPr lang="en-US" sz="1800" dirty="0" err="1"/>
              <a:t>t.claimid</a:t>
            </a:r>
            <a:r>
              <a:rPr lang="en-US" sz="1800" dirty="0"/>
              <a:t>=</a:t>
            </a:r>
            <a:r>
              <a:rPr lang="en-US" sz="1800" dirty="0" err="1"/>
              <a:t>c.claimid</a:t>
            </a:r>
            <a:br>
              <a:rPr lang="en-US" sz="1800" dirty="0"/>
            </a:br>
            <a:r>
              <a:rPr lang="en-US" sz="1800" dirty="0"/>
              <a:t>)</a:t>
            </a:r>
            <a:br>
              <a:rPr lang="en-US" sz="1800" dirty="0"/>
            </a:br>
            <a:r>
              <a:rPr lang="en-US" sz="1800" dirty="0"/>
              <a:t>insert overwrite table s2_5 </a:t>
            </a:r>
            <a:br>
              <a:rPr lang="en-US" sz="1800" dirty="0"/>
            </a:br>
            <a:r>
              <a:rPr lang="en-US" sz="1800" dirty="0"/>
              <a:t>SELECT state, COUNT(t1), COUNT(c1), COUNT(t1)/COUNT(c1) AS Ratio</a:t>
            </a:r>
            <a:br>
              <a:rPr lang="en-US" sz="1800" dirty="0"/>
            </a:br>
            <a:r>
              <a:rPr lang="en-US" sz="1800" dirty="0"/>
              <a:t>FROM </a:t>
            </a:r>
            <a:r>
              <a:rPr lang="en-US" sz="1800" dirty="0" err="1"/>
              <a:t>cte</a:t>
            </a:r>
            <a:r>
              <a:rPr lang="en-US" sz="1800" dirty="0"/>
              <a:t> GROUP BY state;</a:t>
            </a:r>
            <a:br>
              <a:rPr lang="en-US" sz="1800" dirty="0"/>
            </a:br>
            <a:br>
              <a:rPr lang="en-US" sz="1800" dirty="0"/>
            </a:br>
            <a:r>
              <a:rPr lang="en-US" sz="1800" dirty="0" err="1"/>
              <a:t>sqoop</a:t>
            </a:r>
            <a:r>
              <a:rPr lang="en-US" sz="1800" dirty="0"/>
              <a:t> export --connect  </a:t>
            </a:r>
            <a:r>
              <a:rPr lang="en-US" sz="1800" dirty="0" err="1"/>
              <a:t>jdbc:mysql</a:t>
            </a:r>
            <a:r>
              <a:rPr lang="en-US" sz="1800" dirty="0"/>
              <a:t>://localhost:3306/output --username root --password </a:t>
            </a:r>
            <a:r>
              <a:rPr lang="en-US" sz="1800" dirty="0" err="1"/>
              <a:t>cloudera</a:t>
            </a:r>
            <a:r>
              <a:rPr lang="en-US" sz="1800" dirty="0"/>
              <a:t> --table s2_5 --export-</a:t>
            </a:r>
            <a:r>
              <a:rPr lang="en-US" sz="1800" dirty="0" err="1"/>
              <a:t>dir</a:t>
            </a:r>
            <a:r>
              <a:rPr lang="en-US" sz="1800" dirty="0"/>
              <a:t> /user/output/s2_5/000000_0 --input-fields-terminated-by ',';</a:t>
            </a:r>
            <a:endParaRPr lang="en-IN" sz="1800" dirty="0"/>
          </a:p>
        </p:txBody>
      </p:sp>
    </p:spTree>
    <p:extLst>
      <p:ext uri="{BB962C8B-B14F-4D97-AF65-F5344CB8AC3E}">
        <p14:creationId xmlns:p14="http://schemas.microsoft.com/office/powerpoint/2010/main" val="14763236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18298-148C-FF12-9D0A-F27CB345C478}"/>
              </a:ext>
            </a:extLst>
          </p:cNvPr>
          <p:cNvSpPr>
            <a:spLocks noGrp="1"/>
          </p:cNvSpPr>
          <p:nvPr>
            <p:ph type="title"/>
          </p:nvPr>
        </p:nvSpPr>
        <p:spPr/>
        <p:txBody>
          <a:bodyPr>
            <a:normAutofit/>
          </a:bodyPr>
          <a:lstStyle/>
          <a:p>
            <a:r>
              <a:rPr lang="en-US" sz="2400" b="1" dirty="0"/>
              <a:t>Before Partition:-  It took 31.825 seconds</a:t>
            </a:r>
            <a:endParaRPr lang="en-IN" sz="2400" b="1" dirty="0"/>
          </a:p>
        </p:txBody>
      </p:sp>
      <p:pic>
        <p:nvPicPr>
          <p:cNvPr id="9" name="Content Placeholder 8">
            <a:extLst>
              <a:ext uri="{FF2B5EF4-FFF2-40B4-BE49-F238E27FC236}">
                <a16:creationId xmlns:a16="http://schemas.microsoft.com/office/drawing/2014/main" id="{E301C1BA-99D7-7198-594F-F637D7232ADA}"/>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2882" r="48450" b="6932"/>
          <a:stretch/>
        </p:blipFill>
        <p:spPr>
          <a:xfrm>
            <a:off x="2324100" y="1510592"/>
            <a:ext cx="7543800" cy="3836816"/>
          </a:xfrm>
        </p:spPr>
      </p:pic>
    </p:spTree>
    <p:extLst>
      <p:ext uri="{BB962C8B-B14F-4D97-AF65-F5344CB8AC3E}">
        <p14:creationId xmlns:p14="http://schemas.microsoft.com/office/powerpoint/2010/main" val="41065847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AAE79F-4878-515F-9E80-64457281B3BA}"/>
              </a:ext>
            </a:extLst>
          </p:cNvPr>
          <p:cNvSpPr>
            <a:spLocks noGrp="1"/>
          </p:cNvSpPr>
          <p:nvPr>
            <p:ph type="title"/>
          </p:nvPr>
        </p:nvSpPr>
        <p:spPr/>
        <p:txBody>
          <a:bodyPr>
            <a:normAutofit/>
          </a:bodyPr>
          <a:lstStyle/>
          <a:p>
            <a:r>
              <a:rPr lang="en-US" sz="2400" b="1" dirty="0"/>
              <a:t>After partition:- It took 30.833 seconds</a:t>
            </a:r>
            <a:endParaRPr lang="en-IN" sz="2400" b="1" dirty="0"/>
          </a:p>
        </p:txBody>
      </p:sp>
      <p:pic>
        <p:nvPicPr>
          <p:cNvPr id="5" name="Content Placeholder 4">
            <a:extLst>
              <a:ext uri="{FF2B5EF4-FFF2-40B4-BE49-F238E27FC236}">
                <a16:creationId xmlns:a16="http://schemas.microsoft.com/office/drawing/2014/main" id="{4E006C4A-E24C-B036-CDB3-16987CBEAE95}"/>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r="50000" b="9449"/>
          <a:stretch/>
        </p:blipFill>
        <p:spPr>
          <a:xfrm>
            <a:off x="2326922" y="1458912"/>
            <a:ext cx="7538156" cy="3940175"/>
          </a:xfrm>
        </p:spPr>
      </p:pic>
    </p:spTree>
    <p:extLst>
      <p:ext uri="{BB962C8B-B14F-4D97-AF65-F5344CB8AC3E}">
        <p14:creationId xmlns:p14="http://schemas.microsoft.com/office/powerpoint/2010/main" val="16467676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567C1F-BF93-D5D3-0C23-B6B34C428178}"/>
              </a:ext>
            </a:extLst>
          </p:cNvPr>
          <p:cNvSpPr>
            <a:spLocks noGrp="1"/>
          </p:cNvSpPr>
          <p:nvPr>
            <p:ph type="ctrTitle"/>
          </p:nvPr>
        </p:nvSpPr>
        <p:spPr/>
        <p:txBody>
          <a:bodyPr>
            <a:normAutofit/>
          </a:bodyPr>
          <a:lstStyle/>
          <a:p>
            <a:pPr algn="l">
              <a:lnSpc>
                <a:spcPct val="107000"/>
              </a:lnSpc>
              <a:spcAft>
                <a:spcPts val="800"/>
              </a:spcAft>
            </a:pPr>
            <a:r>
              <a:rPr lang="en-US" sz="2400" b="1" kern="100" dirty="0">
                <a:effectLst/>
                <a:latin typeface="Calibri" panose="020F0502020204030204" pitchFamily="34" charset="0"/>
                <a:ea typeface="Calibri" panose="020F0502020204030204" pitchFamily="34" charset="0"/>
                <a:cs typeface="Times New Roman" panose="02020603050405020304" pitchFamily="18" charset="0"/>
              </a:rPr>
              <a:t>Import the SQL dump file in Cloudera MySQL Environment.  </a:t>
            </a:r>
            <a:br>
              <a:rPr lang="en-IN" sz="2400" kern="100" dirty="0">
                <a:effectLst/>
                <a:latin typeface="Calibri" panose="020F0502020204030204" pitchFamily="34" charset="0"/>
                <a:ea typeface="Calibri" panose="020F0502020204030204" pitchFamily="34" charset="0"/>
                <a:cs typeface="Times New Roman" panose="02020603050405020304" pitchFamily="18" charset="0"/>
              </a:rPr>
            </a:br>
            <a:r>
              <a:rPr lang="en-US" sz="2400" kern="100" dirty="0" err="1">
                <a:effectLst/>
                <a:latin typeface="Calibri" panose="020F0502020204030204" pitchFamily="34" charset="0"/>
                <a:ea typeface="Calibri" panose="020F0502020204030204" pitchFamily="34" charset="0"/>
                <a:cs typeface="Times New Roman" panose="02020603050405020304" pitchFamily="18" charset="0"/>
              </a:rPr>
              <a:t>mysql</a:t>
            </a:r>
            <a:r>
              <a:rPr lang="en-US" sz="2400" kern="100" dirty="0">
                <a:effectLst/>
                <a:latin typeface="Calibri" panose="020F0502020204030204" pitchFamily="34" charset="0"/>
                <a:ea typeface="Calibri" panose="020F0502020204030204" pitchFamily="34" charset="0"/>
                <a:cs typeface="Times New Roman" panose="02020603050405020304" pitchFamily="18" charset="0"/>
              </a:rPr>
              <a:t> -u root -p healthcare &lt; </a:t>
            </a:r>
            <a:r>
              <a:rPr lang="en-US" sz="2400" kern="100" dirty="0" err="1">
                <a:effectLst/>
                <a:latin typeface="Calibri" panose="020F0502020204030204" pitchFamily="34" charset="0"/>
                <a:ea typeface="Calibri" panose="020F0502020204030204" pitchFamily="34" charset="0"/>
                <a:cs typeface="Times New Roman" panose="02020603050405020304" pitchFamily="18" charset="0"/>
              </a:rPr>
              <a:t>healthcare.sql</a:t>
            </a:r>
            <a:br>
              <a:rPr lang="en-IN" sz="3200" kern="100" dirty="0">
                <a:effectLst/>
                <a:latin typeface="Calibri" panose="020F0502020204030204" pitchFamily="34" charset="0"/>
                <a:ea typeface="Calibri" panose="020F0502020204030204" pitchFamily="34" charset="0"/>
                <a:cs typeface="Times New Roman" panose="02020603050405020304" pitchFamily="18" charset="0"/>
              </a:rPr>
            </a:br>
            <a:br>
              <a:rPr lang="en-IN" sz="1000" dirty="0"/>
            </a:br>
            <a:endParaRPr lang="en-IN" sz="3200" dirty="0"/>
          </a:p>
        </p:txBody>
      </p:sp>
      <p:sp>
        <p:nvSpPr>
          <p:cNvPr id="3" name="Subtitle 2">
            <a:extLst>
              <a:ext uri="{FF2B5EF4-FFF2-40B4-BE49-F238E27FC236}">
                <a16:creationId xmlns:a16="http://schemas.microsoft.com/office/drawing/2014/main" id="{DF6F5008-23B4-95B1-9C6B-5D914B6F86D6}"/>
              </a:ext>
            </a:extLst>
          </p:cNvPr>
          <p:cNvSpPr>
            <a:spLocks noGrp="1"/>
          </p:cNvSpPr>
          <p:nvPr>
            <p:ph type="subTitle" idx="1"/>
          </p:nvPr>
        </p:nvSpPr>
        <p:spPr/>
        <p:txBody>
          <a:bodyPr>
            <a:normAutofit fontScale="25000" lnSpcReduction="20000"/>
          </a:bodyPr>
          <a:lstStyle/>
          <a:p>
            <a:pPr algn="l">
              <a:lnSpc>
                <a:spcPct val="107000"/>
              </a:lnSpc>
              <a:spcAft>
                <a:spcPts val="800"/>
              </a:spcAft>
            </a:pPr>
            <a:r>
              <a:rPr lang="en-US" sz="9600" b="1" kern="100" dirty="0">
                <a:effectLst/>
                <a:latin typeface="Calibri" panose="020F0502020204030204" pitchFamily="34" charset="0"/>
                <a:ea typeface="Calibri" panose="020F0502020204030204" pitchFamily="34" charset="0"/>
                <a:cs typeface="Times New Roman" panose="02020603050405020304" pitchFamily="18" charset="0"/>
              </a:rPr>
              <a:t>Import all tables from MySQL to hive.</a:t>
            </a:r>
          </a:p>
          <a:p>
            <a:pPr algn="l">
              <a:lnSpc>
                <a:spcPct val="107000"/>
              </a:lnSpc>
              <a:spcAft>
                <a:spcPts val="800"/>
              </a:spcAft>
            </a:pPr>
            <a:r>
              <a:rPr lang="en-US" sz="9600" kern="100" dirty="0" err="1">
                <a:effectLst/>
                <a:latin typeface="Calibri" panose="020F0502020204030204" pitchFamily="34" charset="0"/>
                <a:ea typeface="Calibri" panose="020F0502020204030204" pitchFamily="34" charset="0"/>
                <a:cs typeface="Times New Roman" panose="02020603050405020304" pitchFamily="18" charset="0"/>
              </a:rPr>
              <a:t>sqoop</a:t>
            </a:r>
            <a:r>
              <a:rPr lang="en-US" sz="9600" kern="100" dirty="0">
                <a:effectLst/>
                <a:latin typeface="Calibri" panose="020F0502020204030204" pitchFamily="34" charset="0"/>
                <a:ea typeface="Calibri" panose="020F0502020204030204" pitchFamily="34" charset="0"/>
                <a:cs typeface="Times New Roman" panose="02020603050405020304" pitchFamily="18" charset="0"/>
              </a:rPr>
              <a:t> import-all-tables –connect </a:t>
            </a:r>
            <a:r>
              <a:rPr lang="en-US" sz="9600" kern="100" dirty="0" err="1">
                <a:effectLst/>
                <a:latin typeface="Calibri" panose="020F0502020204030204" pitchFamily="34" charset="0"/>
                <a:ea typeface="Calibri" panose="020F0502020204030204" pitchFamily="34" charset="0"/>
                <a:cs typeface="Times New Roman" panose="02020603050405020304" pitchFamily="18" charset="0"/>
              </a:rPr>
              <a:t>jdbc:mysql</a:t>
            </a:r>
            <a:r>
              <a:rPr lang="en-US" sz="9600" kern="100" dirty="0">
                <a:effectLst/>
                <a:latin typeface="Calibri" panose="020F0502020204030204" pitchFamily="34" charset="0"/>
                <a:ea typeface="Calibri" panose="020F0502020204030204" pitchFamily="34" charset="0"/>
                <a:cs typeface="Times New Roman" panose="02020603050405020304" pitchFamily="18" charset="0"/>
              </a:rPr>
              <a:t>://localhost:3306/healthcare --username root --hive-import -m 1</a:t>
            </a:r>
            <a:endParaRPr lang="en-IN" sz="96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sz="1800" dirty="0"/>
          </a:p>
        </p:txBody>
      </p:sp>
    </p:spTree>
    <p:extLst>
      <p:ext uri="{BB962C8B-B14F-4D97-AF65-F5344CB8AC3E}">
        <p14:creationId xmlns:p14="http://schemas.microsoft.com/office/powerpoint/2010/main" val="17330869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444996AA-CA87-51D2-995A-7D85DD048DF3}"/>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r="46060" b="4487"/>
          <a:stretch/>
        </p:blipFill>
        <p:spPr>
          <a:xfrm>
            <a:off x="2595600" y="1115815"/>
            <a:ext cx="7000800" cy="4626370"/>
          </a:xfrm>
        </p:spPr>
      </p:pic>
    </p:spTree>
    <p:extLst>
      <p:ext uri="{BB962C8B-B14F-4D97-AF65-F5344CB8AC3E}">
        <p14:creationId xmlns:p14="http://schemas.microsoft.com/office/powerpoint/2010/main" val="25112188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81BC4-FB43-BE43-C41B-3EDA9BAAFADE}"/>
              </a:ext>
            </a:extLst>
          </p:cNvPr>
          <p:cNvSpPr>
            <a:spLocks noGrp="1"/>
          </p:cNvSpPr>
          <p:nvPr>
            <p:ph type="title"/>
          </p:nvPr>
        </p:nvSpPr>
        <p:spPr>
          <a:xfrm>
            <a:off x="838200" y="365125"/>
            <a:ext cx="10515600" cy="6117868"/>
          </a:xfrm>
        </p:spPr>
        <p:txBody>
          <a:bodyPr>
            <a:normAutofit/>
          </a:bodyPr>
          <a:lstStyle/>
          <a:p>
            <a:r>
              <a:rPr lang="en-IN" sz="1800" dirty="0"/>
              <a:t>QS41)-</a:t>
            </a:r>
            <a:br>
              <a:rPr lang="en-IN" sz="1800" dirty="0"/>
            </a:br>
            <a:br>
              <a:rPr lang="en-IN" sz="1800" dirty="0"/>
            </a:br>
            <a:br>
              <a:rPr lang="en-IN" sz="1800" dirty="0"/>
            </a:br>
            <a:r>
              <a:rPr lang="en-IN" sz="1800" dirty="0"/>
              <a:t>select </a:t>
            </a:r>
            <a:r>
              <a:rPr lang="en-IN" sz="1800" dirty="0" err="1"/>
              <a:t>a.state,count</a:t>
            </a:r>
            <a:r>
              <a:rPr lang="en-IN" sz="1800" dirty="0"/>
              <a:t>(*)</a:t>
            </a:r>
            <a:br>
              <a:rPr lang="en-IN" sz="1800" dirty="0"/>
            </a:br>
            <a:r>
              <a:rPr lang="en-IN" sz="1800" dirty="0"/>
              <a:t>from treatment t left join claim c on </a:t>
            </a:r>
            <a:r>
              <a:rPr lang="en-IN" sz="1800" dirty="0" err="1"/>
              <a:t>t.claimid</a:t>
            </a:r>
            <a:r>
              <a:rPr lang="en-IN" sz="1800" dirty="0"/>
              <a:t>=</a:t>
            </a:r>
            <a:r>
              <a:rPr lang="en-IN" sz="1800" dirty="0" err="1"/>
              <a:t>c.claimid</a:t>
            </a:r>
            <a:br>
              <a:rPr lang="en-IN" sz="1800" dirty="0"/>
            </a:br>
            <a:r>
              <a:rPr lang="en-IN" sz="1800" dirty="0"/>
              <a:t>left join patient p on </a:t>
            </a:r>
            <a:r>
              <a:rPr lang="en-IN" sz="1800" dirty="0" err="1"/>
              <a:t>t.patientid</a:t>
            </a:r>
            <a:r>
              <a:rPr lang="en-IN" sz="1800" dirty="0"/>
              <a:t>=</a:t>
            </a:r>
            <a:r>
              <a:rPr lang="en-IN" sz="1800" dirty="0" err="1"/>
              <a:t>p.patientid</a:t>
            </a:r>
            <a:br>
              <a:rPr lang="en-IN" sz="1800" dirty="0"/>
            </a:br>
            <a:r>
              <a:rPr lang="en-IN" sz="1800" dirty="0"/>
              <a:t>left join person pe on </a:t>
            </a:r>
            <a:r>
              <a:rPr lang="en-IN" sz="1800" dirty="0" err="1"/>
              <a:t>p.patientid</a:t>
            </a:r>
            <a:r>
              <a:rPr lang="en-IN" sz="1800" dirty="0"/>
              <a:t>=</a:t>
            </a:r>
            <a:r>
              <a:rPr lang="en-IN" sz="1800" dirty="0" err="1"/>
              <a:t>pe.personid</a:t>
            </a:r>
            <a:br>
              <a:rPr lang="en-IN" sz="1800" dirty="0"/>
            </a:br>
            <a:r>
              <a:rPr lang="en-IN" sz="1800" dirty="0"/>
              <a:t>left join address_part1 a on </a:t>
            </a:r>
            <a:r>
              <a:rPr lang="en-IN" sz="1800" dirty="0" err="1"/>
              <a:t>pe.addressid</a:t>
            </a:r>
            <a:r>
              <a:rPr lang="en-IN" sz="1800" dirty="0"/>
              <a:t>=</a:t>
            </a:r>
            <a:r>
              <a:rPr lang="en-IN" sz="1800" dirty="0" err="1"/>
              <a:t>a.addressid</a:t>
            </a:r>
            <a:br>
              <a:rPr lang="en-IN" sz="1800" dirty="0"/>
            </a:br>
            <a:r>
              <a:rPr lang="en-IN" sz="1800" dirty="0"/>
              <a:t>where </a:t>
            </a:r>
            <a:r>
              <a:rPr lang="en-IN" sz="1800" dirty="0" err="1"/>
              <a:t>t.claimid</a:t>
            </a:r>
            <a:r>
              <a:rPr lang="en-IN" sz="1800" dirty="0"/>
              <a:t> IS NULL</a:t>
            </a:r>
            <a:br>
              <a:rPr lang="en-IN" sz="1800" dirty="0"/>
            </a:br>
            <a:r>
              <a:rPr lang="en-IN" sz="1800" dirty="0"/>
              <a:t>group by </a:t>
            </a:r>
            <a:r>
              <a:rPr lang="en-IN" sz="1800" dirty="0" err="1"/>
              <a:t>a.state</a:t>
            </a:r>
            <a:r>
              <a:rPr lang="en-IN" sz="1800" dirty="0"/>
              <a:t>;</a:t>
            </a:r>
            <a:br>
              <a:rPr lang="en-IN" sz="1800" dirty="0"/>
            </a:br>
            <a:br>
              <a:rPr lang="en-IN" sz="1800" dirty="0"/>
            </a:br>
            <a:r>
              <a:rPr lang="en-IN" sz="1800" dirty="0"/>
              <a:t>create external table s4_1 (state varchar(50),count int) </a:t>
            </a:r>
            <a:br>
              <a:rPr lang="en-IN" sz="1800" dirty="0"/>
            </a:br>
            <a:r>
              <a:rPr lang="en-IN" sz="1800" dirty="0"/>
              <a:t>row format delimited </a:t>
            </a:r>
            <a:br>
              <a:rPr lang="en-IN" sz="1800" dirty="0"/>
            </a:br>
            <a:r>
              <a:rPr lang="en-IN" sz="1800" dirty="0"/>
              <a:t>fields terminated by ','</a:t>
            </a:r>
            <a:br>
              <a:rPr lang="en-IN" sz="1800" dirty="0"/>
            </a:br>
            <a:r>
              <a:rPr lang="en-IN" sz="1800" dirty="0"/>
              <a:t>lines terminated by '\n'</a:t>
            </a:r>
            <a:br>
              <a:rPr lang="en-IN" sz="1800" dirty="0"/>
            </a:br>
            <a:r>
              <a:rPr lang="en-IN" sz="1800" dirty="0"/>
              <a:t>location '/user/output/s4_1';</a:t>
            </a:r>
            <a:br>
              <a:rPr lang="en-IN" sz="1800" dirty="0"/>
            </a:br>
            <a:br>
              <a:rPr lang="en-IN" sz="1800" dirty="0"/>
            </a:br>
            <a:endParaRPr lang="en-IN" sz="1800" dirty="0"/>
          </a:p>
        </p:txBody>
      </p:sp>
    </p:spTree>
    <p:extLst>
      <p:ext uri="{BB962C8B-B14F-4D97-AF65-F5344CB8AC3E}">
        <p14:creationId xmlns:p14="http://schemas.microsoft.com/office/powerpoint/2010/main" val="22792881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AF3E48-0AE8-87CC-FC61-DC421928265B}"/>
              </a:ext>
            </a:extLst>
          </p:cNvPr>
          <p:cNvSpPr>
            <a:spLocks noGrp="1"/>
          </p:cNvSpPr>
          <p:nvPr>
            <p:ph type="title"/>
          </p:nvPr>
        </p:nvSpPr>
        <p:spPr>
          <a:xfrm>
            <a:off x="838200" y="893852"/>
            <a:ext cx="10515600" cy="5322014"/>
          </a:xfrm>
        </p:spPr>
        <p:txBody>
          <a:bodyPr>
            <a:normAutofit/>
          </a:bodyPr>
          <a:lstStyle/>
          <a:p>
            <a:r>
              <a:rPr lang="en-IN" sz="1800" dirty="0"/>
              <a:t>insert overwrite table s4_1</a:t>
            </a:r>
            <a:br>
              <a:rPr lang="en-IN" sz="1800" dirty="0"/>
            </a:br>
            <a:r>
              <a:rPr lang="en-IN" sz="1800" dirty="0"/>
              <a:t>select </a:t>
            </a:r>
            <a:r>
              <a:rPr lang="en-IN" sz="1800" dirty="0" err="1"/>
              <a:t>a.state,count</a:t>
            </a:r>
            <a:r>
              <a:rPr lang="en-IN" sz="1800" dirty="0"/>
              <a:t>(*)</a:t>
            </a:r>
            <a:br>
              <a:rPr lang="en-IN" sz="1800" dirty="0"/>
            </a:br>
            <a:r>
              <a:rPr lang="en-IN" sz="1800" dirty="0"/>
              <a:t>from treatment t left join claim c on </a:t>
            </a:r>
            <a:r>
              <a:rPr lang="en-IN" sz="1800" dirty="0" err="1"/>
              <a:t>t.claimid</a:t>
            </a:r>
            <a:r>
              <a:rPr lang="en-IN" sz="1800" dirty="0"/>
              <a:t>=</a:t>
            </a:r>
            <a:r>
              <a:rPr lang="en-IN" sz="1800" dirty="0" err="1"/>
              <a:t>c.claimid</a:t>
            </a:r>
            <a:br>
              <a:rPr lang="en-IN" sz="1800" dirty="0"/>
            </a:br>
            <a:r>
              <a:rPr lang="en-IN" sz="1800" dirty="0"/>
              <a:t>left join patient p on </a:t>
            </a:r>
            <a:r>
              <a:rPr lang="en-IN" sz="1800" dirty="0" err="1"/>
              <a:t>t.patientid</a:t>
            </a:r>
            <a:r>
              <a:rPr lang="en-IN" sz="1800" dirty="0"/>
              <a:t>=</a:t>
            </a:r>
            <a:r>
              <a:rPr lang="en-IN" sz="1800" dirty="0" err="1"/>
              <a:t>p.patientid</a:t>
            </a:r>
            <a:br>
              <a:rPr lang="en-IN" sz="1800" dirty="0"/>
            </a:br>
            <a:r>
              <a:rPr lang="en-IN" sz="1800" dirty="0"/>
              <a:t>left join person pe on </a:t>
            </a:r>
            <a:r>
              <a:rPr lang="en-IN" sz="1800" dirty="0" err="1"/>
              <a:t>p.patientid</a:t>
            </a:r>
            <a:r>
              <a:rPr lang="en-IN" sz="1800" dirty="0"/>
              <a:t>=</a:t>
            </a:r>
            <a:r>
              <a:rPr lang="en-IN" sz="1800" dirty="0" err="1"/>
              <a:t>pe.personid</a:t>
            </a:r>
            <a:br>
              <a:rPr lang="en-IN" sz="1800" dirty="0"/>
            </a:br>
            <a:r>
              <a:rPr lang="en-IN" sz="1800" dirty="0"/>
              <a:t>left join address_part1 a on </a:t>
            </a:r>
            <a:r>
              <a:rPr lang="en-IN" sz="1800" dirty="0" err="1"/>
              <a:t>pe.addressid</a:t>
            </a:r>
            <a:r>
              <a:rPr lang="en-IN" sz="1800" dirty="0"/>
              <a:t>=</a:t>
            </a:r>
            <a:r>
              <a:rPr lang="en-IN" sz="1800" dirty="0" err="1"/>
              <a:t>a.addressid</a:t>
            </a:r>
            <a:br>
              <a:rPr lang="en-IN" sz="1800" dirty="0"/>
            </a:br>
            <a:r>
              <a:rPr lang="en-IN" sz="1800" dirty="0"/>
              <a:t>where </a:t>
            </a:r>
            <a:r>
              <a:rPr lang="en-IN" sz="1800" dirty="0" err="1"/>
              <a:t>t.claimid</a:t>
            </a:r>
            <a:r>
              <a:rPr lang="en-IN" sz="1800" dirty="0"/>
              <a:t> IS NULL</a:t>
            </a:r>
            <a:br>
              <a:rPr lang="en-IN" sz="1800" dirty="0"/>
            </a:br>
            <a:r>
              <a:rPr lang="en-IN" sz="1800" dirty="0"/>
              <a:t>group by </a:t>
            </a:r>
            <a:r>
              <a:rPr lang="en-IN" sz="1800" dirty="0" err="1"/>
              <a:t>a.state</a:t>
            </a:r>
            <a:r>
              <a:rPr lang="en-IN" sz="1800" dirty="0"/>
              <a:t>;</a:t>
            </a:r>
            <a:br>
              <a:rPr lang="en-IN" sz="1800" dirty="0"/>
            </a:br>
            <a:br>
              <a:rPr lang="en-IN" sz="1800" dirty="0"/>
            </a:br>
            <a:r>
              <a:rPr lang="en-IN" sz="1800" dirty="0" err="1"/>
              <a:t>sqoop</a:t>
            </a:r>
            <a:r>
              <a:rPr lang="en-IN" sz="1800" dirty="0"/>
              <a:t> export --connect  </a:t>
            </a:r>
            <a:r>
              <a:rPr lang="en-IN" sz="1800" dirty="0" err="1"/>
              <a:t>jdbc:mysql</a:t>
            </a:r>
            <a:r>
              <a:rPr lang="en-IN" sz="1800" dirty="0"/>
              <a:t>://localhost:3306/output --username root --password </a:t>
            </a:r>
            <a:r>
              <a:rPr lang="en-IN" sz="1800" dirty="0" err="1"/>
              <a:t>cloudera</a:t>
            </a:r>
            <a:r>
              <a:rPr lang="en-IN" sz="1800" dirty="0"/>
              <a:t> --table s4_1 --export-</a:t>
            </a:r>
            <a:r>
              <a:rPr lang="en-IN" sz="1800" dirty="0" err="1"/>
              <a:t>dir</a:t>
            </a:r>
            <a:r>
              <a:rPr lang="en-IN" sz="1800" dirty="0"/>
              <a:t> /user/output/s4_1/000000_0 --input-fields-terminated-by ',';</a:t>
            </a:r>
            <a:br>
              <a:rPr lang="en-IN" sz="1800" dirty="0"/>
            </a:br>
            <a:endParaRPr lang="en-IN" sz="1800" dirty="0"/>
          </a:p>
        </p:txBody>
      </p:sp>
    </p:spTree>
    <p:extLst>
      <p:ext uri="{BB962C8B-B14F-4D97-AF65-F5344CB8AC3E}">
        <p14:creationId xmlns:p14="http://schemas.microsoft.com/office/powerpoint/2010/main" val="280409939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5A9F0D-1AAC-E9DF-067E-DC93562448BD}"/>
              </a:ext>
            </a:extLst>
          </p:cNvPr>
          <p:cNvSpPr>
            <a:spLocks noGrp="1"/>
          </p:cNvSpPr>
          <p:nvPr>
            <p:ph type="title"/>
          </p:nvPr>
        </p:nvSpPr>
        <p:spPr/>
        <p:txBody>
          <a:bodyPr>
            <a:normAutofit/>
          </a:bodyPr>
          <a:lstStyle/>
          <a:p>
            <a:r>
              <a:rPr lang="en-US" sz="2400" b="1" dirty="0"/>
              <a:t>Before Partition:-  It took 51.333 seconds</a:t>
            </a:r>
            <a:endParaRPr lang="en-IN" sz="2400" dirty="0"/>
          </a:p>
        </p:txBody>
      </p:sp>
      <p:pic>
        <p:nvPicPr>
          <p:cNvPr id="5" name="Content Placeholder 4">
            <a:extLst>
              <a:ext uri="{FF2B5EF4-FFF2-40B4-BE49-F238E27FC236}">
                <a16:creationId xmlns:a16="http://schemas.microsoft.com/office/drawing/2014/main" id="{ECE7611D-8E3B-72C6-1BE2-4C8D5C8EAFDB}"/>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47963" t="6447" b="13745"/>
          <a:stretch/>
        </p:blipFill>
        <p:spPr>
          <a:xfrm>
            <a:off x="2607923" y="1690688"/>
            <a:ext cx="6976154" cy="4502614"/>
          </a:xfrm>
        </p:spPr>
      </p:pic>
    </p:spTree>
    <p:extLst>
      <p:ext uri="{BB962C8B-B14F-4D97-AF65-F5344CB8AC3E}">
        <p14:creationId xmlns:p14="http://schemas.microsoft.com/office/powerpoint/2010/main" val="19565978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C41149-D12B-6B51-7EBB-E037C304EEE4}"/>
              </a:ext>
            </a:extLst>
          </p:cNvPr>
          <p:cNvSpPr>
            <a:spLocks noGrp="1"/>
          </p:cNvSpPr>
          <p:nvPr>
            <p:ph type="title"/>
          </p:nvPr>
        </p:nvSpPr>
        <p:spPr/>
        <p:txBody>
          <a:bodyPr>
            <a:normAutofit/>
          </a:bodyPr>
          <a:lstStyle/>
          <a:p>
            <a:r>
              <a:rPr lang="en-US" sz="2400" b="1" dirty="0"/>
              <a:t>After Partition:-  It took 45.151 seconds</a:t>
            </a:r>
            <a:endParaRPr lang="en-IN" sz="2400" dirty="0"/>
          </a:p>
        </p:txBody>
      </p:sp>
      <p:pic>
        <p:nvPicPr>
          <p:cNvPr id="5" name="Content Placeholder 4">
            <a:extLst>
              <a:ext uri="{FF2B5EF4-FFF2-40B4-BE49-F238E27FC236}">
                <a16:creationId xmlns:a16="http://schemas.microsoft.com/office/drawing/2014/main" id="{4B432A1B-4F1D-CCC7-0304-6C348F0FE6A6}"/>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47698" t="5741" b="12092"/>
          <a:stretch/>
        </p:blipFill>
        <p:spPr>
          <a:xfrm>
            <a:off x="2397302" y="1690688"/>
            <a:ext cx="7397395" cy="4376221"/>
          </a:xfrm>
        </p:spPr>
      </p:pic>
    </p:spTree>
    <p:extLst>
      <p:ext uri="{BB962C8B-B14F-4D97-AF65-F5344CB8AC3E}">
        <p14:creationId xmlns:p14="http://schemas.microsoft.com/office/powerpoint/2010/main" val="71970339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04D6DF15-535A-BF19-39F6-CD4C7283E270}"/>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46104" t="5503" b="9259"/>
          <a:stretch/>
        </p:blipFill>
        <p:spPr>
          <a:xfrm>
            <a:off x="2305692" y="1125732"/>
            <a:ext cx="7580616" cy="4606536"/>
          </a:xfrm>
        </p:spPr>
      </p:pic>
    </p:spTree>
    <p:extLst>
      <p:ext uri="{BB962C8B-B14F-4D97-AF65-F5344CB8AC3E}">
        <p14:creationId xmlns:p14="http://schemas.microsoft.com/office/powerpoint/2010/main" val="129367018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7ACE80-85A8-AA91-9021-678614C72C9C}"/>
              </a:ext>
            </a:extLst>
          </p:cNvPr>
          <p:cNvSpPr>
            <a:spLocks noGrp="1"/>
          </p:cNvSpPr>
          <p:nvPr>
            <p:ph type="title"/>
          </p:nvPr>
        </p:nvSpPr>
        <p:spPr>
          <a:xfrm>
            <a:off x="838200" y="365125"/>
            <a:ext cx="10515600" cy="6324433"/>
          </a:xfrm>
        </p:spPr>
        <p:txBody>
          <a:bodyPr>
            <a:normAutofit/>
          </a:bodyPr>
          <a:lstStyle/>
          <a:p>
            <a:r>
              <a:rPr lang="en-IN" sz="1800" dirty="0"/>
              <a:t>Q12)-</a:t>
            </a:r>
            <a:br>
              <a:rPr lang="en-IN" sz="1800" dirty="0"/>
            </a:br>
            <a:br>
              <a:rPr lang="en-IN" sz="1800" dirty="0"/>
            </a:br>
            <a:r>
              <a:rPr lang="en-IN" sz="1800" dirty="0"/>
              <a:t>select </a:t>
            </a:r>
            <a:r>
              <a:rPr lang="en-IN" sz="1800" dirty="0" err="1"/>
              <a:t>diseasename,COUNT</a:t>
            </a:r>
            <a:r>
              <a:rPr lang="en-IN" sz="1800" dirty="0"/>
              <a:t>(IF(gender = 'male', 1, null)) </a:t>
            </a:r>
            <a:r>
              <a:rPr lang="en-IN" sz="1800" dirty="0" err="1"/>
              <a:t>count_male</a:t>
            </a:r>
            <a:r>
              <a:rPr lang="en-IN" sz="1800" dirty="0"/>
              <a:t>,</a:t>
            </a:r>
            <a:br>
              <a:rPr lang="en-IN" sz="1800" dirty="0"/>
            </a:br>
            <a:r>
              <a:rPr lang="en-IN" sz="1800" dirty="0"/>
              <a:t>COUNT(IF(gender = 'female', 1, NULL)) </a:t>
            </a:r>
            <a:r>
              <a:rPr lang="en-IN" sz="1800" dirty="0" err="1"/>
              <a:t>count_female</a:t>
            </a:r>
            <a:r>
              <a:rPr lang="en-IN" sz="1800" dirty="0"/>
              <a:t>,</a:t>
            </a:r>
            <a:br>
              <a:rPr lang="en-IN" sz="1800" dirty="0"/>
            </a:br>
            <a:r>
              <a:rPr lang="en-IN" sz="1800" dirty="0"/>
              <a:t>COUNT(IF(gender = 'male', 1, NULL))/COUNT(IF(gender = 'female', 1, NULL)) as ratio</a:t>
            </a:r>
            <a:br>
              <a:rPr lang="en-IN" sz="1800" dirty="0"/>
            </a:br>
            <a:r>
              <a:rPr lang="en-IN" sz="1800" dirty="0"/>
              <a:t>from</a:t>
            </a:r>
            <a:br>
              <a:rPr lang="en-IN" sz="1800" dirty="0"/>
            </a:br>
            <a:r>
              <a:rPr lang="en-IN" sz="1800" dirty="0"/>
              <a:t>disease join treatment on </a:t>
            </a:r>
            <a:r>
              <a:rPr lang="en-IN" sz="1800" dirty="0" err="1"/>
              <a:t>treatment.diseaseid</a:t>
            </a:r>
            <a:r>
              <a:rPr lang="en-IN" sz="1800" dirty="0"/>
              <a:t>=</a:t>
            </a:r>
            <a:r>
              <a:rPr lang="en-IN" sz="1800" dirty="0" err="1"/>
              <a:t>disease.diseaseid</a:t>
            </a:r>
            <a:br>
              <a:rPr lang="en-IN" sz="1800" dirty="0"/>
            </a:br>
            <a:r>
              <a:rPr lang="en-IN" sz="1800" dirty="0"/>
              <a:t>join patient on </a:t>
            </a:r>
            <a:r>
              <a:rPr lang="en-IN" sz="1800" dirty="0" err="1"/>
              <a:t>patient.patientid</a:t>
            </a:r>
            <a:r>
              <a:rPr lang="en-IN" sz="1800" dirty="0"/>
              <a:t>=</a:t>
            </a:r>
            <a:r>
              <a:rPr lang="en-IN" sz="1800" dirty="0" err="1"/>
              <a:t>treatment.patientid</a:t>
            </a:r>
            <a:br>
              <a:rPr lang="en-IN" sz="1800" dirty="0"/>
            </a:br>
            <a:r>
              <a:rPr lang="en-IN" sz="1800" dirty="0"/>
              <a:t>join person on </a:t>
            </a:r>
            <a:r>
              <a:rPr lang="en-IN" sz="1800" dirty="0" err="1"/>
              <a:t>patient.patientid</a:t>
            </a:r>
            <a:r>
              <a:rPr lang="en-IN" sz="1800" dirty="0"/>
              <a:t>=</a:t>
            </a:r>
            <a:r>
              <a:rPr lang="en-IN" sz="1800" dirty="0" err="1"/>
              <a:t>person.personid</a:t>
            </a:r>
            <a:br>
              <a:rPr lang="en-IN" sz="1800" dirty="0"/>
            </a:br>
            <a:r>
              <a:rPr lang="en-IN" sz="1800" dirty="0"/>
              <a:t>group by </a:t>
            </a:r>
            <a:r>
              <a:rPr lang="en-IN" sz="1800" dirty="0" err="1"/>
              <a:t>diseasename</a:t>
            </a:r>
            <a:br>
              <a:rPr lang="en-IN" sz="1800" dirty="0"/>
            </a:br>
            <a:r>
              <a:rPr lang="en-IN" sz="1800" dirty="0"/>
              <a:t>order by </a:t>
            </a:r>
            <a:r>
              <a:rPr lang="en-IN" sz="1800" dirty="0" err="1"/>
              <a:t>diseasename</a:t>
            </a:r>
            <a:r>
              <a:rPr lang="en-IN" sz="1800" dirty="0"/>
              <a:t> ;</a:t>
            </a:r>
            <a:br>
              <a:rPr lang="en-IN" sz="1800" dirty="0"/>
            </a:br>
            <a:br>
              <a:rPr lang="en-IN" sz="1800" dirty="0"/>
            </a:br>
            <a:r>
              <a:rPr lang="en-IN" sz="1800" dirty="0"/>
              <a:t>create external table s1_2 (disease varchar(50),</a:t>
            </a:r>
            <a:r>
              <a:rPr lang="en-IN" sz="1800" dirty="0" err="1"/>
              <a:t>m_count</a:t>
            </a:r>
            <a:r>
              <a:rPr lang="en-IN" sz="1800" dirty="0"/>
              <a:t> </a:t>
            </a:r>
            <a:r>
              <a:rPr lang="en-IN" sz="1800" dirty="0" err="1"/>
              <a:t>int,f_count</a:t>
            </a:r>
            <a:r>
              <a:rPr lang="en-IN" sz="1800" dirty="0"/>
              <a:t> </a:t>
            </a:r>
            <a:r>
              <a:rPr lang="en-IN" sz="1800" dirty="0" err="1"/>
              <a:t>int,m_f_count</a:t>
            </a:r>
            <a:r>
              <a:rPr lang="en-IN" sz="1800" dirty="0"/>
              <a:t> double) </a:t>
            </a:r>
            <a:br>
              <a:rPr lang="en-IN" sz="1800" dirty="0"/>
            </a:br>
            <a:r>
              <a:rPr lang="en-IN" sz="1800" dirty="0"/>
              <a:t>row format delimited </a:t>
            </a:r>
            <a:br>
              <a:rPr lang="en-IN" sz="1800" dirty="0"/>
            </a:br>
            <a:r>
              <a:rPr lang="en-IN" sz="1800" dirty="0"/>
              <a:t>fields terminated by ','</a:t>
            </a:r>
            <a:br>
              <a:rPr lang="en-IN" sz="1800" dirty="0"/>
            </a:br>
            <a:r>
              <a:rPr lang="en-IN" sz="1800" dirty="0"/>
              <a:t>lines terminated by '\n'</a:t>
            </a:r>
            <a:br>
              <a:rPr lang="en-IN" sz="1800" dirty="0"/>
            </a:br>
            <a:r>
              <a:rPr lang="en-IN" sz="1800" dirty="0"/>
              <a:t>location '/user/output/s1_2';</a:t>
            </a:r>
            <a:br>
              <a:rPr lang="en-IN" sz="1800" dirty="0"/>
            </a:br>
            <a:br>
              <a:rPr lang="en-IN" sz="1800" dirty="0"/>
            </a:br>
            <a:endParaRPr lang="en-IN" sz="1800" dirty="0"/>
          </a:p>
        </p:txBody>
      </p:sp>
    </p:spTree>
    <p:extLst>
      <p:ext uri="{BB962C8B-B14F-4D97-AF65-F5344CB8AC3E}">
        <p14:creationId xmlns:p14="http://schemas.microsoft.com/office/powerpoint/2010/main" val="196384371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4921C9-E8D8-A794-A6A1-4554F50A5A92}"/>
              </a:ext>
            </a:extLst>
          </p:cNvPr>
          <p:cNvSpPr>
            <a:spLocks noGrp="1"/>
          </p:cNvSpPr>
          <p:nvPr>
            <p:ph type="title"/>
          </p:nvPr>
        </p:nvSpPr>
        <p:spPr>
          <a:xfrm>
            <a:off x="838200" y="625641"/>
            <a:ext cx="10515600" cy="5598695"/>
          </a:xfrm>
        </p:spPr>
        <p:txBody>
          <a:bodyPr>
            <a:normAutofit/>
          </a:bodyPr>
          <a:lstStyle/>
          <a:p>
            <a:r>
              <a:rPr lang="en-IN" sz="1800" dirty="0"/>
              <a:t>insert overwrite table s1_2</a:t>
            </a:r>
            <a:br>
              <a:rPr lang="en-IN" sz="1800" dirty="0"/>
            </a:br>
            <a:r>
              <a:rPr lang="en-IN" sz="1800" dirty="0"/>
              <a:t>select </a:t>
            </a:r>
            <a:r>
              <a:rPr lang="en-IN" sz="1800" dirty="0" err="1"/>
              <a:t>diseasename,COUNT</a:t>
            </a:r>
            <a:r>
              <a:rPr lang="en-IN" sz="1800" dirty="0"/>
              <a:t>(IF(gender = 'male', 1, null)) </a:t>
            </a:r>
            <a:r>
              <a:rPr lang="en-IN" sz="1800" dirty="0" err="1"/>
              <a:t>count_male</a:t>
            </a:r>
            <a:r>
              <a:rPr lang="en-IN" sz="1800" dirty="0"/>
              <a:t>,</a:t>
            </a:r>
            <a:br>
              <a:rPr lang="en-IN" sz="1800" dirty="0"/>
            </a:br>
            <a:r>
              <a:rPr lang="en-IN" sz="1800" dirty="0"/>
              <a:t>COUNT(IF(gender = 'female', 1, NULL)) </a:t>
            </a:r>
            <a:r>
              <a:rPr lang="en-IN" sz="1800" dirty="0" err="1"/>
              <a:t>count_female</a:t>
            </a:r>
            <a:r>
              <a:rPr lang="en-IN" sz="1800" dirty="0"/>
              <a:t>,</a:t>
            </a:r>
            <a:br>
              <a:rPr lang="en-IN" sz="1800" dirty="0"/>
            </a:br>
            <a:r>
              <a:rPr lang="en-IN" sz="1800" dirty="0"/>
              <a:t>COUNT(IF(gender = 'male', 1, NULL))/COUNT(IF(gender = 'female', 1, NULL)) as ratio</a:t>
            </a:r>
            <a:br>
              <a:rPr lang="en-IN" sz="1800" dirty="0"/>
            </a:br>
            <a:r>
              <a:rPr lang="en-IN" sz="1800" dirty="0"/>
              <a:t>from</a:t>
            </a:r>
            <a:br>
              <a:rPr lang="en-IN" sz="1800" dirty="0"/>
            </a:br>
            <a:r>
              <a:rPr lang="en-IN" sz="1800" dirty="0"/>
              <a:t>disease join treatment on </a:t>
            </a:r>
            <a:r>
              <a:rPr lang="en-IN" sz="1800" dirty="0" err="1"/>
              <a:t>treatment.diseaseid</a:t>
            </a:r>
            <a:r>
              <a:rPr lang="en-IN" sz="1800" dirty="0"/>
              <a:t>=</a:t>
            </a:r>
            <a:r>
              <a:rPr lang="en-IN" sz="1800" dirty="0" err="1"/>
              <a:t>disease.diseaseid</a:t>
            </a:r>
            <a:br>
              <a:rPr lang="en-IN" sz="1800" dirty="0"/>
            </a:br>
            <a:r>
              <a:rPr lang="en-IN" sz="1800" dirty="0"/>
              <a:t>join patient on </a:t>
            </a:r>
            <a:r>
              <a:rPr lang="en-IN" sz="1800" dirty="0" err="1"/>
              <a:t>patient.patientid</a:t>
            </a:r>
            <a:r>
              <a:rPr lang="en-IN" sz="1800" dirty="0"/>
              <a:t>=</a:t>
            </a:r>
            <a:r>
              <a:rPr lang="en-IN" sz="1800" dirty="0" err="1"/>
              <a:t>treatment.patientid</a:t>
            </a:r>
            <a:br>
              <a:rPr lang="en-IN" sz="1800" dirty="0"/>
            </a:br>
            <a:r>
              <a:rPr lang="en-IN" sz="1800" dirty="0"/>
              <a:t>join person on </a:t>
            </a:r>
            <a:r>
              <a:rPr lang="en-IN" sz="1800" dirty="0" err="1"/>
              <a:t>patient.patientid</a:t>
            </a:r>
            <a:r>
              <a:rPr lang="en-IN" sz="1800" dirty="0"/>
              <a:t>=</a:t>
            </a:r>
            <a:r>
              <a:rPr lang="en-IN" sz="1800" dirty="0" err="1"/>
              <a:t>person.personid</a:t>
            </a:r>
            <a:br>
              <a:rPr lang="en-IN" sz="1800" dirty="0"/>
            </a:br>
            <a:r>
              <a:rPr lang="en-IN" sz="1800" dirty="0"/>
              <a:t>group by </a:t>
            </a:r>
            <a:r>
              <a:rPr lang="en-IN" sz="1800" dirty="0" err="1"/>
              <a:t>diseasename</a:t>
            </a:r>
            <a:br>
              <a:rPr lang="en-IN" sz="1800" dirty="0"/>
            </a:br>
            <a:r>
              <a:rPr lang="en-IN" sz="1800" dirty="0"/>
              <a:t>order by </a:t>
            </a:r>
            <a:r>
              <a:rPr lang="en-IN" sz="1800" dirty="0" err="1"/>
              <a:t>diseasename</a:t>
            </a:r>
            <a:r>
              <a:rPr lang="en-IN" sz="1800" dirty="0"/>
              <a:t> ;</a:t>
            </a:r>
            <a:br>
              <a:rPr lang="en-IN" sz="1800" dirty="0"/>
            </a:br>
            <a:br>
              <a:rPr lang="en-IN" sz="1800" dirty="0"/>
            </a:br>
            <a:r>
              <a:rPr lang="en-IN" sz="1800" dirty="0" err="1"/>
              <a:t>sqoop</a:t>
            </a:r>
            <a:r>
              <a:rPr lang="en-IN" sz="1800" dirty="0"/>
              <a:t> export --connect  </a:t>
            </a:r>
            <a:r>
              <a:rPr lang="en-IN" sz="1800" dirty="0" err="1"/>
              <a:t>jdbc:mysql</a:t>
            </a:r>
            <a:r>
              <a:rPr lang="en-IN" sz="1800" dirty="0"/>
              <a:t>://localhost:3306/output --username root --password </a:t>
            </a:r>
            <a:r>
              <a:rPr lang="en-IN" sz="1800" dirty="0" err="1"/>
              <a:t>cloudera</a:t>
            </a:r>
            <a:r>
              <a:rPr lang="en-IN" sz="1800" dirty="0"/>
              <a:t> --table s1_2 --export-</a:t>
            </a:r>
            <a:r>
              <a:rPr lang="en-IN" sz="1800" dirty="0" err="1"/>
              <a:t>dir</a:t>
            </a:r>
            <a:r>
              <a:rPr lang="en-IN" sz="1800" dirty="0"/>
              <a:t> /user/output/s1_2/000000_0 --input-fields-terminated-by ',';</a:t>
            </a:r>
          </a:p>
        </p:txBody>
      </p:sp>
    </p:spTree>
    <p:extLst>
      <p:ext uri="{BB962C8B-B14F-4D97-AF65-F5344CB8AC3E}">
        <p14:creationId xmlns:p14="http://schemas.microsoft.com/office/powerpoint/2010/main" val="154886598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9C4014A9-1F89-085A-4C89-A36910810C8A}"/>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r="50000" b="6285"/>
          <a:stretch/>
        </p:blipFill>
        <p:spPr>
          <a:xfrm>
            <a:off x="2052962" y="1306089"/>
            <a:ext cx="8086076" cy="4245822"/>
          </a:xfrm>
        </p:spPr>
      </p:pic>
    </p:spTree>
    <p:extLst>
      <p:ext uri="{BB962C8B-B14F-4D97-AF65-F5344CB8AC3E}">
        <p14:creationId xmlns:p14="http://schemas.microsoft.com/office/powerpoint/2010/main" val="332972152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92956F-D47B-CD36-3638-200EAC80D0CA}"/>
              </a:ext>
            </a:extLst>
          </p:cNvPr>
          <p:cNvSpPr>
            <a:spLocks noGrp="1"/>
          </p:cNvSpPr>
          <p:nvPr>
            <p:ph type="title"/>
          </p:nvPr>
        </p:nvSpPr>
        <p:spPr>
          <a:xfrm>
            <a:off x="838200" y="365125"/>
            <a:ext cx="10515600" cy="6083801"/>
          </a:xfrm>
        </p:spPr>
        <p:txBody>
          <a:bodyPr>
            <a:normAutofit/>
          </a:bodyPr>
          <a:lstStyle/>
          <a:p>
            <a:r>
              <a:rPr lang="en-IN" sz="1800" dirty="0"/>
              <a:t>Q64)-</a:t>
            </a:r>
            <a:br>
              <a:rPr lang="en-IN" sz="1800" dirty="0"/>
            </a:br>
            <a:br>
              <a:rPr lang="en-IN" sz="1800" dirty="0"/>
            </a:br>
            <a:r>
              <a:rPr lang="en-IN" sz="1800" dirty="0"/>
              <a:t>select </a:t>
            </a:r>
            <a:r>
              <a:rPr lang="en-IN" sz="1800" dirty="0" err="1"/>
              <a:t>a.state,count</a:t>
            </a:r>
            <a:r>
              <a:rPr lang="en-IN" sz="1800" dirty="0"/>
              <a:t>(*)</a:t>
            </a:r>
            <a:br>
              <a:rPr lang="en-IN" sz="1800" dirty="0"/>
            </a:br>
            <a:r>
              <a:rPr lang="en-IN" sz="1800" dirty="0"/>
              <a:t>from treatment t left join claim c on </a:t>
            </a:r>
            <a:r>
              <a:rPr lang="en-IN" sz="1800" dirty="0" err="1"/>
              <a:t>t.claimid</a:t>
            </a:r>
            <a:r>
              <a:rPr lang="en-IN" sz="1800" dirty="0"/>
              <a:t>=</a:t>
            </a:r>
            <a:r>
              <a:rPr lang="en-IN" sz="1800" dirty="0" err="1"/>
              <a:t>c.claimid</a:t>
            </a:r>
            <a:br>
              <a:rPr lang="en-IN" sz="1800" dirty="0"/>
            </a:br>
            <a:r>
              <a:rPr lang="en-IN" sz="1800" dirty="0"/>
              <a:t>left join patient p on </a:t>
            </a:r>
            <a:r>
              <a:rPr lang="en-IN" sz="1800" dirty="0" err="1"/>
              <a:t>t.patientid</a:t>
            </a:r>
            <a:r>
              <a:rPr lang="en-IN" sz="1800" dirty="0"/>
              <a:t>=</a:t>
            </a:r>
            <a:r>
              <a:rPr lang="en-IN" sz="1800" dirty="0" err="1"/>
              <a:t>p.patientid</a:t>
            </a:r>
            <a:br>
              <a:rPr lang="en-IN" sz="1800" dirty="0"/>
            </a:br>
            <a:r>
              <a:rPr lang="en-IN" sz="1800" dirty="0"/>
              <a:t>left join person pe on </a:t>
            </a:r>
            <a:r>
              <a:rPr lang="en-IN" sz="1800" dirty="0" err="1"/>
              <a:t>p.patientid</a:t>
            </a:r>
            <a:r>
              <a:rPr lang="en-IN" sz="1800" dirty="0"/>
              <a:t>=</a:t>
            </a:r>
            <a:r>
              <a:rPr lang="en-IN" sz="1800" dirty="0" err="1"/>
              <a:t>pe.personid</a:t>
            </a:r>
            <a:br>
              <a:rPr lang="en-IN" sz="1800" dirty="0"/>
            </a:br>
            <a:r>
              <a:rPr lang="en-IN" sz="1800" dirty="0"/>
              <a:t>left join address a on </a:t>
            </a:r>
            <a:r>
              <a:rPr lang="en-IN" sz="1800" dirty="0" err="1"/>
              <a:t>pe.addressid</a:t>
            </a:r>
            <a:r>
              <a:rPr lang="en-IN" sz="1800" dirty="0"/>
              <a:t>=</a:t>
            </a:r>
            <a:r>
              <a:rPr lang="en-IN" sz="1800" dirty="0" err="1"/>
              <a:t>a.addressid</a:t>
            </a:r>
            <a:br>
              <a:rPr lang="en-IN" sz="1800" dirty="0"/>
            </a:br>
            <a:r>
              <a:rPr lang="en-IN" sz="1800" dirty="0"/>
              <a:t>where </a:t>
            </a:r>
            <a:r>
              <a:rPr lang="en-IN" sz="1800" dirty="0" err="1"/>
              <a:t>t.claimid</a:t>
            </a:r>
            <a:r>
              <a:rPr lang="en-IN" sz="1800" dirty="0"/>
              <a:t> IS NULL</a:t>
            </a:r>
            <a:br>
              <a:rPr lang="en-IN" sz="1800" dirty="0"/>
            </a:br>
            <a:r>
              <a:rPr lang="en-IN" sz="1800" dirty="0"/>
              <a:t>group by </a:t>
            </a:r>
            <a:r>
              <a:rPr lang="en-IN" sz="1800" dirty="0" err="1"/>
              <a:t>a.state</a:t>
            </a:r>
            <a:r>
              <a:rPr lang="en-IN" sz="1800" dirty="0"/>
              <a:t>;</a:t>
            </a:r>
            <a:br>
              <a:rPr lang="en-IN" sz="1800" dirty="0"/>
            </a:br>
            <a:br>
              <a:rPr lang="en-IN" sz="1800" dirty="0"/>
            </a:br>
            <a:r>
              <a:rPr lang="en-IN" sz="1800" dirty="0"/>
              <a:t>create external table s6_4 (state varchar(50),count int) </a:t>
            </a:r>
            <a:br>
              <a:rPr lang="en-IN" sz="1800" dirty="0"/>
            </a:br>
            <a:r>
              <a:rPr lang="en-IN" sz="1800" dirty="0"/>
              <a:t>row format delimited </a:t>
            </a:r>
            <a:br>
              <a:rPr lang="en-IN" sz="1800" dirty="0"/>
            </a:br>
            <a:r>
              <a:rPr lang="en-IN" sz="1800" dirty="0"/>
              <a:t>fields terminated by ','</a:t>
            </a:r>
            <a:br>
              <a:rPr lang="en-IN" sz="1800" dirty="0"/>
            </a:br>
            <a:r>
              <a:rPr lang="en-IN" sz="1800" dirty="0"/>
              <a:t>lines terminated by '\n'</a:t>
            </a:r>
            <a:br>
              <a:rPr lang="en-IN" sz="1800" dirty="0"/>
            </a:br>
            <a:r>
              <a:rPr lang="en-IN" sz="1800" dirty="0"/>
              <a:t>location '/user/output/s6_4';</a:t>
            </a:r>
            <a:br>
              <a:rPr lang="en-IN" sz="1800" dirty="0"/>
            </a:br>
            <a:br>
              <a:rPr lang="en-IN" sz="1800" dirty="0"/>
            </a:br>
            <a:endParaRPr lang="en-IN" sz="1800" dirty="0"/>
          </a:p>
        </p:txBody>
      </p:sp>
    </p:spTree>
    <p:extLst>
      <p:ext uri="{BB962C8B-B14F-4D97-AF65-F5344CB8AC3E}">
        <p14:creationId xmlns:p14="http://schemas.microsoft.com/office/powerpoint/2010/main" val="19297449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5C6A638A-8359-8EAD-C5DC-20B320DCBCE5}"/>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6487" t="24392" r="36497" b="41223"/>
          <a:stretch/>
        </p:blipFill>
        <p:spPr>
          <a:xfrm>
            <a:off x="1721952" y="1099336"/>
            <a:ext cx="7867269" cy="3996646"/>
          </a:xfrm>
        </p:spPr>
      </p:pic>
    </p:spTree>
    <p:extLst>
      <p:ext uri="{BB962C8B-B14F-4D97-AF65-F5344CB8AC3E}">
        <p14:creationId xmlns:p14="http://schemas.microsoft.com/office/powerpoint/2010/main" val="63630616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B40D09-A1E8-0F84-9F64-107684B58706}"/>
              </a:ext>
            </a:extLst>
          </p:cNvPr>
          <p:cNvSpPr>
            <a:spLocks noGrp="1"/>
          </p:cNvSpPr>
          <p:nvPr>
            <p:ph type="title"/>
          </p:nvPr>
        </p:nvSpPr>
        <p:spPr>
          <a:xfrm>
            <a:off x="838200" y="1331495"/>
            <a:ext cx="10515600" cy="4748463"/>
          </a:xfrm>
        </p:spPr>
        <p:txBody>
          <a:bodyPr>
            <a:normAutofit/>
          </a:bodyPr>
          <a:lstStyle/>
          <a:p>
            <a:r>
              <a:rPr lang="en-IN" sz="1800" dirty="0"/>
              <a:t>insert overwrite table s6_4</a:t>
            </a:r>
            <a:br>
              <a:rPr lang="en-IN" sz="1800" dirty="0"/>
            </a:br>
            <a:r>
              <a:rPr lang="en-IN" sz="1800" dirty="0"/>
              <a:t>select </a:t>
            </a:r>
            <a:r>
              <a:rPr lang="en-IN" sz="1800" dirty="0" err="1"/>
              <a:t>a.state,count</a:t>
            </a:r>
            <a:r>
              <a:rPr lang="en-IN" sz="1800" dirty="0"/>
              <a:t>(*)</a:t>
            </a:r>
            <a:br>
              <a:rPr lang="en-IN" sz="1800" dirty="0"/>
            </a:br>
            <a:r>
              <a:rPr lang="en-IN" sz="1800" dirty="0"/>
              <a:t>from treatment t left join claim c on </a:t>
            </a:r>
            <a:r>
              <a:rPr lang="en-IN" sz="1800" dirty="0" err="1"/>
              <a:t>t.claimid</a:t>
            </a:r>
            <a:r>
              <a:rPr lang="en-IN" sz="1800" dirty="0"/>
              <a:t>=</a:t>
            </a:r>
            <a:r>
              <a:rPr lang="en-IN" sz="1800" dirty="0" err="1"/>
              <a:t>c.claimid</a:t>
            </a:r>
            <a:br>
              <a:rPr lang="en-IN" sz="1800" dirty="0"/>
            </a:br>
            <a:r>
              <a:rPr lang="en-IN" sz="1800" dirty="0"/>
              <a:t>left join patient p on </a:t>
            </a:r>
            <a:r>
              <a:rPr lang="en-IN" sz="1800" dirty="0" err="1"/>
              <a:t>t.patientid</a:t>
            </a:r>
            <a:r>
              <a:rPr lang="en-IN" sz="1800" dirty="0"/>
              <a:t>=</a:t>
            </a:r>
            <a:r>
              <a:rPr lang="en-IN" sz="1800" dirty="0" err="1"/>
              <a:t>p.patientid</a:t>
            </a:r>
            <a:br>
              <a:rPr lang="en-IN" sz="1800" dirty="0"/>
            </a:br>
            <a:r>
              <a:rPr lang="en-IN" sz="1800" dirty="0"/>
              <a:t>left join person pe on </a:t>
            </a:r>
            <a:r>
              <a:rPr lang="en-IN" sz="1800" dirty="0" err="1"/>
              <a:t>p.patientid</a:t>
            </a:r>
            <a:r>
              <a:rPr lang="en-IN" sz="1800" dirty="0"/>
              <a:t>=</a:t>
            </a:r>
            <a:r>
              <a:rPr lang="en-IN" sz="1800" dirty="0" err="1"/>
              <a:t>pe.personid</a:t>
            </a:r>
            <a:br>
              <a:rPr lang="en-IN" sz="1800" dirty="0"/>
            </a:br>
            <a:r>
              <a:rPr lang="en-IN" sz="1800" dirty="0"/>
              <a:t>left join address a on </a:t>
            </a:r>
            <a:r>
              <a:rPr lang="en-IN" sz="1800" dirty="0" err="1"/>
              <a:t>pe.addressid</a:t>
            </a:r>
            <a:r>
              <a:rPr lang="en-IN" sz="1800" dirty="0"/>
              <a:t>=</a:t>
            </a:r>
            <a:r>
              <a:rPr lang="en-IN" sz="1800" dirty="0" err="1"/>
              <a:t>a.addressid</a:t>
            </a:r>
            <a:br>
              <a:rPr lang="en-IN" sz="1800" dirty="0"/>
            </a:br>
            <a:r>
              <a:rPr lang="en-IN" sz="1800" dirty="0"/>
              <a:t>where </a:t>
            </a:r>
            <a:r>
              <a:rPr lang="en-IN" sz="1800" dirty="0" err="1"/>
              <a:t>t.claimid</a:t>
            </a:r>
            <a:r>
              <a:rPr lang="en-IN" sz="1800" dirty="0"/>
              <a:t> IS NULL</a:t>
            </a:r>
            <a:br>
              <a:rPr lang="en-IN" sz="1800" dirty="0"/>
            </a:br>
            <a:r>
              <a:rPr lang="en-IN" sz="1800" dirty="0"/>
              <a:t>group by </a:t>
            </a:r>
            <a:r>
              <a:rPr lang="en-IN" sz="1800" dirty="0" err="1"/>
              <a:t>a.state</a:t>
            </a:r>
            <a:r>
              <a:rPr lang="en-IN" sz="1800" dirty="0"/>
              <a:t>;</a:t>
            </a:r>
            <a:br>
              <a:rPr lang="en-IN" sz="1800" dirty="0"/>
            </a:br>
            <a:br>
              <a:rPr lang="en-IN" sz="1800" dirty="0"/>
            </a:br>
            <a:r>
              <a:rPr lang="en-IN" sz="1800" dirty="0" err="1"/>
              <a:t>sqoop</a:t>
            </a:r>
            <a:r>
              <a:rPr lang="en-IN" sz="1800" dirty="0"/>
              <a:t> export --connect  </a:t>
            </a:r>
            <a:r>
              <a:rPr lang="en-IN" sz="1800" dirty="0" err="1"/>
              <a:t>jdbc:mysql</a:t>
            </a:r>
            <a:r>
              <a:rPr lang="en-IN" sz="1800" dirty="0"/>
              <a:t>://localhost:3306/output --username root --password </a:t>
            </a:r>
            <a:r>
              <a:rPr lang="en-IN" sz="1800" dirty="0" err="1"/>
              <a:t>cloudera</a:t>
            </a:r>
            <a:r>
              <a:rPr lang="en-IN" sz="1800" dirty="0"/>
              <a:t> --table s6_4 --export-</a:t>
            </a:r>
            <a:r>
              <a:rPr lang="en-IN" sz="1800" dirty="0" err="1"/>
              <a:t>dir</a:t>
            </a:r>
            <a:r>
              <a:rPr lang="en-IN" sz="1800" dirty="0"/>
              <a:t> /user/output/s6_4/000000_0 --input-fields-terminated-by ',';</a:t>
            </a:r>
            <a:br>
              <a:rPr lang="en-IN" sz="1800" dirty="0"/>
            </a:br>
            <a:endParaRPr lang="en-IN" sz="1800" dirty="0"/>
          </a:p>
        </p:txBody>
      </p:sp>
    </p:spTree>
    <p:extLst>
      <p:ext uri="{BB962C8B-B14F-4D97-AF65-F5344CB8AC3E}">
        <p14:creationId xmlns:p14="http://schemas.microsoft.com/office/powerpoint/2010/main" val="262209027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77963131-8972-2E78-74D9-117FDB60CA73}"/>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r="50000" b="6285"/>
          <a:stretch/>
        </p:blipFill>
        <p:spPr>
          <a:xfrm>
            <a:off x="2309209" y="1254759"/>
            <a:ext cx="7573582" cy="4348481"/>
          </a:xfrm>
        </p:spPr>
      </p:pic>
    </p:spTree>
    <p:extLst>
      <p:ext uri="{BB962C8B-B14F-4D97-AF65-F5344CB8AC3E}">
        <p14:creationId xmlns:p14="http://schemas.microsoft.com/office/powerpoint/2010/main" val="31994166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F2A2A0-F657-AFBE-DB48-A9D15FEE08B9}"/>
              </a:ext>
            </a:extLst>
          </p:cNvPr>
          <p:cNvSpPr>
            <a:spLocks noGrp="1"/>
          </p:cNvSpPr>
          <p:nvPr>
            <p:ph type="title"/>
          </p:nvPr>
        </p:nvSpPr>
        <p:spPr>
          <a:xfrm>
            <a:off x="838200" y="873303"/>
            <a:ext cx="10515600" cy="5476126"/>
          </a:xfrm>
        </p:spPr>
        <p:txBody>
          <a:bodyPr>
            <a:normAutofit fontScale="90000"/>
          </a:bodyPr>
          <a:lstStyle/>
          <a:p>
            <a:r>
              <a:rPr lang="en-US" sz="1800" dirty="0"/>
              <a:t>QS11)-</a:t>
            </a:r>
            <a:br>
              <a:rPr lang="en-US" sz="1800" dirty="0"/>
            </a:br>
            <a:r>
              <a:rPr lang="en-US" sz="1800" dirty="0"/>
              <a:t>/*</a:t>
            </a:r>
            <a:br>
              <a:rPr lang="en-US" sz="1800" dirty="0"/>
            </a:br>
            <a:r>
              <a:rPr lang="en-US" sz="1800" dirty="0"/>
              <a:t>Problem Statement 1:  Jimmy, from the healthcare department, has requested a report that shows how the number of </a:t>
            </a:r>
            <a:br>
              <a:rPr lang="en-US" sz="1800" dirty="0"/>
            </a:br>
            <a:r>
              <a:rPr lang="en-US" sz="1800" dirty="0"/>
              <a:t>treatments each age category of patients has gone through in the year 2022. </a:t>
            </a:r>
            <a:br>
              <a:rPr lang="en-US" sz="1800" dirty="0"/>
            </a:br>
            <a:r>
              <a:rPr lang="en-US" sz="1800" dirty="0"/>
              <a:t>The age category is as follows, Children (00-14 years), Youth (15-24 years), Adults (25-64 years), and Seniors (65 years and over).</a:t>
            </a:r>
            <a:br>
              <a:rPr lang="en-US" sz="1800" dirty="0"/>
            </a:br>
            <a:r>
              <a:rPr lang="en-US" sz="1800" dirty="0"/>
              <a:t>Assist Jimmy in generating the report. </a:t>
            </a:r>
            <a:br>
              <a:rPr lang="en-US" sz="1800" dirty="0"/>
            </a:br>
            <a:r>
              <a:rPr lang="en-US" sz="1800" dirty="0"/>
              <a:t>*/</a:t>
            </a:r>
            <a:br>
              <a:rPr lang="en-US" sz="1800" dirty="0"/>
            </a:br>
            <a:br>
              <a:rPr lang="en-US" sz="1800" dirty="0"/>
            </a:br>
            <a:br>
              <a:rPr lang="en-US" sz="1800" dirty="0"/>
            </a:br>
            <a:r>
              <a:rPr lang="en-US" sz="1800" dirty="0"/>
              <a:t>SELECT COUNT(*), v1.category FROM </a:t>
            </a:r>
            <a:br>
              <a:rPr lang="en-US" sz="1800" dirty="0"/>
            </a:br>
            <a:r>
              <a:rPr lang="en-US" sz="1800" dirty="0"/>
              <a:t>(SELECT CASE  </a:t>
            </a:r>
            <a:br>
              <a:rPr lang="en-US" sz="1800" dirty="0"/>
            </a:br>
            <a:r>
              <a:rPr lang="en-US" sz="1800" dirty="0"/>
              <a:t>WHEN YEAR(t1.date) - YEAR(dob) &lt;= 14 THEN 'children'</a:t>
            </a:r>
            <a:br>
              <a:rPr lang="en-US" sz="1800" dirty="0"/>
            </a:br>
            <a:r>
              <a:rPr lang="en-US" sz="1800" dirty="0"/>
              <a:t>WHEN YEAR(t1.date) - YEAR(dob) &lt;= 24 THEN 'youth'</a:t>
            </a:r>
            <a:br>
              <a:rPr lang="en-US" sz="1800" dirty="0"/>
            </a:br>
            <a:r>
              <a:rPr lang="en-US" sz="1800" dirty="0"/>
              <a:t>WHEN YEAR(t1.date) - YEAR(dob) &lt;= 64 THEN 'adults'</a:t>
            </a:r>
            <a:br>
              <a:rPr lang="en-US" sz="1800" dirty="0"/>
            </a:br>
            <a:r>
              <a:rPr lang="en-US" sz="1800" dirty="0"/>
              <a:t>ELSE 'senior citizen'</a:t>
            </a:r>
            <a:br>
              <a:rPr lang="en-US" sz="1800" dirty="0"/>
            </a:br>
            <a:r>
              <a:rPr lang="en-US" sz="1800" dirty="0"/>
              <a:t>END AS category,</a:t>
            </a:r>
            <a:br>
              <a:rPr lang="en-US" sz="1800" dirty="0"/>
            </a:br>
            <a:r>
              <a:rPr lang="en-US" sz="1800" dirty="0" err="1"/>
              <a:t>p.patientid</a:t>
            </a:r>
            <a:r>
              <a:rPr lang="en-US" sz="1800" dirty="0"/>
              <a:t> AS </a:t>
            </a:r>
            <a:r>
              <a:rPr lang="en-US" sz="1800" dirty="0" err="1"/>
              <a:t>patientid</a:t>
            </a:r>
            <a:br>
              <a:rPr lang="en-US" sz="1800" dirty="0"/>
            </a:br>
            <a:r>
              <a:rPr lang="en-US" sz="1800" dirty="0"/>
              <a:t>FROM Patient p </a:t>
            </a:r>
            <a:br>
              <a:rPr lang="en-US" sz="1800" dirty="0"/>
            </a:br>
            <a:r>
              <a:rPr lang="en-US" sz="1800" dirty="0"/>
              <a:t>INNER JOIN treatment t1 ON </a:t>
            </a:r>
            <a:r>
              <a:rPr lang="en-US" sz="1800" dirty="0" err="1"/>
              <a:t>p.patientid</a:t>
            </a:r>
            <a:r>
              <a:rPr lang="en-US" sz="1800" dirty="0"/>
              <a:t> = t1.patientid</a:t>
            </a:r>
            <a:br>
              <a:rPr lang="en-US" sz="1800" dirty="0"/>
            </a:br>
            <a:r>
              <a:rPr lang="en-US" sz="1800" dirty="0"/>
              <a:t>WHERE YEAR(t1.date) = 2022) AS v1 GROUP BY v1.category;</a:t>
            </a:r>
            <a:br>
              <a:rPr lang="en-US" sz="1800" dirty="0"/>
            </a:br>
            <a:br>
              <a:rPr lang="en-US" sz="1800" dirty="0"/>
            </a:br>
            <a:br>
              <a:rPr lang="en-US" sz="1800" dirty="0"/>
            </a:br>
            <a:r>
              <a:rPr lang="en-US" sz="1800" dirty="0"/>
              <a:t>CREATE EXTERNAL TABLE IF NOT EXISTS s1_1 (counts int, category String)</a:t>
            </a:r>
            <a:br>
              <a:rPr lang="en-US" sz="1800" dirty="0"/>
            </a:br>
            <a:r>
              <a:rPr lang="en-US" sz="1800" dirty="0"/>
              <a:t>ROW FORMAT DELIMITED</a:t>
            </a:r>
            <a:br>
              <a:rPr lang="en-US" sz="1800" dirty="0"/>
            </a:br>
            <a:r>
              <a:rPr lang="en-US" sz="1800" dirty="0"/>
              <a:t>FIELDS TERMINATED BY ','</a:t>
            </a:r>
            <a:br>
              <a:rPr lang="en-US" sz="1800" dirty="0"/>
            </a:br>
            <a:r>
              <a:rPr lang="en-US" sz="1800" dirty="0"/>
              <a:t>LINES TERMINATED BY '\n'</a:t>
            </a:r>
            <a:br>
              <a:rPr lang="en-US" sz="1800" dirty="0"/>
            </a:br>
            <a:r>
              <a:rPr lang="en-US" sz="1800" dirty="0"/>
              <a:t>LOCATION '/user/output';</a:t>
            </a:r>
            <a:br>
              <a:rPr lang="en-US" sz="1800" dirty="0"/>
            </a:br>
            <a:br>
              <a:rPr lang="en-US" sz="1800" dirty="0"/>
            </a:br>
            <a:endParaRPr lang="en-IN" sz="1800" dirty="0"/>
          </a:p>
        </p:txBody>
      </p:sp>
    </p:spTree>
    <p:extLst>
      <p:ext uri="{BB962C8B-B14F-4D97-AF65-F5344CB8AC3E}">
        <p14:creationId xmlns:p14="http://schemas.microsoft.com/office/powerpoint/2010/main" val="8411019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5DD29F-4A58-6765-ED5B-60DDDE23A2E3}"/>
              </a:ext>
            </a:extLst>
          </p:cNvPr>
          <p:cNvSpPr>
            <a:spLocks noGrp="1"/>
          </p:cNvSpPr>
          <p:nvPr>
            <p:ph type="title"/>
          </p:nvPr>
        </p:nvSpPr>
        <p:spPr>
          <a:xfrm>
            <a:off x="838200" y="365125"/>
            <a:ext cx="10515600" cy="6117868"/>
          </a:xfrm>
        </p:spPr>
        <p:txBody>
          <a:bodyPr>
            <a:normAutofit/>
          </a:bodyPr>
          <a:lstStyle/>
          <a:p>
            <a:r>
              <a:rPr lang="en-US" sz="1800" dirty="0"/>
              <a:t>insert overwrite table s1_1 SELECT COUNT(*), v1.category FROM </a:t>
            </a:r>
            <a:br>
              <a:rPr lang="en-US" sz="1800" dirty="0"/>
            </a:br>
            <a:r>
              <a:rPr lang="en-US" sz="1800" dirty="0"/>
              <a:t>(SELECT CASE  </a:t>
            </a:r>
            <a:br>
              <a:rPr lang="en-US" sz="1800" dirty="0"/>
            </a:br>
            <a:r>
              <a:rPr lang="en-US" sz="1800" dirty="0"/>
              <a:t>WHEN YEAR(t1.date) - YEAR(dob) &lt;= 14 THEN 'children'</a:t>
            </a:r>
            <a:br>
              <a:rPr lang="en-US" sz="1800" dirty="0"/>
            </a:br>
            <a:r>
              <a:rPr lang="en-US" sz="1800" dirty="0"/>
              <a:t>WHEN YEAR(t1.date) - YEAR(dob) &lt;= 24 THEN 'youth'</a:t>
            </a:r>
            <a:br>
              <a:rPr lang="en-US" sz="1800" dirty="0"/>
            </a:br>
            <a:r>
              <a:rPr lang="en-US" sz="1800" dirty="0"/>
              <a:t>WHEN YEAR(t1.date) - YEAR(dob) &lt;= 64 THEN 'adults'</a:t>
            </a:r>
            <a:br>
              <a:rPr lang="en-US" sz="1800" dirty="0"/>
            </a:br>
            <a:r>
              <a:rPr lang="en-US" sz="1800" dirty="0"/>
              <a:t>ELSE 'senior citizen'</a:t>
            </a:r>
            <a:br>
              <a:rPr lang="en-US" sz="1800" dirty="0"/>
            </a:br>
            <a:r>
              <a:rPr lang="en-US" sz="1800" dirty="0"/>
              <a:t>END AS category,</a:t>
            </a:r>
            <a:br>
              <a:rPr lang="en-US" sz="1800" dirty="0"/>
            </a:br>
            <a:r>
              <a:rPr lang="en-US" sz="1800" dirty="0" err="1"/>
              <a:t>p.patientid</a:t>
            </a:r>
            <a:r>
              <a:rPr lang="en-US" sz="1800" dirty="0"/>
              <a:t> AS </a:t>
            </a:r>
            <a:r>
              <a:rPr lang="en-US" sz="1800" dirty="0" err="1"/>
              <a:t>patientid</a:t>
            </a:r>
            <a:br>
              <a:rPr lang="en-US" sz="1800" dirty="0"/>
            </a:br>
            <a:r>
              <a:rPr lang="en-US" sz="1800" dirty="0"/>
              <a:t>FROM Patient p </a:t>
            </a:r>
            <a:br>
              <a:rPr lang="en-US" sz="1800" dirty="0"/>
            </a:br>
            <a:r>
              <a:rPr lang="en-US" sz="1800" dirty="0"/>
              <a:t>INNER JOIN treatment t1 ON </a:t>
            </a:r>
            <a:r>
              <a:rPr lang="en-US" sz="1800" dirty="0" err="1"/>
              <a:t>p.patientid</a:t>
            </a:r>
            <a:r>
              <a:rPr lang="en-US" sz="1800" dirty="0"/>
              <a:t> = t1.patientid</a:t>
            </a:r>
            <a:br>
              <a:rPr lang="en-US" sz="1800" dirty="0"/>
            </a:br>
            <a:r>
              <a:rPr lang="en-US" sz="1800" dirty="0"/>
              <a:t>WHERE YEAR(t1.date) = 2022) AS v1 GROUP BY v1.category;</a:t>
            </a:r>
            <a:br>
              <a:rPr lang="en-US" sz="1800" dirty="0"/>
            </a:br>
            <a:br>
              <a:rPr lang="en-US" sz="1800" dirty="0"/>
            </a:br>
            <a:br>
              <a:rPr lang="en-US" sz="1800" dirty="0"/>
            </a:br>
            <a:r>
              <a:rPr lang="en-US" sz="1800" dirty="0" err="1"/>
              <a:t>sqoop</a:t>
            </a:r>
            <a:r>
              <a:rPr lang="en-US" sz="1800" dirty="0"/>
              <a:t> export --connect  </a:t>
            </a:r>
            <a:r>
              <a:rPr lang="en-US" sz="1800" dirty="0" err="1"/>
              <a:t>jdbc:mysql</a:t>
            </a:r>
            <a:r>
              <a:rPr lang="en-US" sz="1800" dirty="0"/>
              <a:t>://localhost:3306/output --username root --P --table s1_1 --export-</a:t>
            </a:r>
            <a:r>
              <a:rPr lang="en-US" sz="1800" dirty="0" err="1"/>
              <a:t>dir</a:t>
            </a:r>
            <a:r>
              <a:rPr lang="en-US" sz="1800" dirty="0"/>
              <a:t> /user/output/000000_0 --input-fields-terminated-by ',';</a:t>
            </a:r>
            <a:br>
              <a:rPr lang="en-US" sz="1800" dirty="0"/>
            </a:br>
            <a:endParaRPr lang="en-IN" sz="1800" dirty="0"/>
          </a:p>
        </p:txBody>
      </p:sp>
    </p:spTree>
    <p:extLst>
      <p:ext uri="{BB962C8B-B14F-4D97-AF65-F5344CB8AC3E}">
        <p14:creationId xmlns:p14="http://schemas.microsoft.com/office/powerpoint/2010/main" val="34340996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1215E9EA-601D-3F58-7D6B-AAD006718082}"/>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30291" t="8605" r="7758" b="24411"/>
          <a:stretch/>
        </p:blipFill>
        <p:spPr>
          <a:xfrm>
            <a:off x="2455566" y="1214919"/>
            <a:ext cx="7280868" cy="4428161"/>
          </a:xfrm>
        </p:spPr>
      </p:pic>
    </p:spTree>
    <p:extLst>
      <p:ext uri="{BB962C8B-B14F-4D97-AF65-F5344CB8AC3E}">
        <p14:creationId xmlns:p14="http://schemas.microsoft.com/office/powerpoint/2010/main" val="23469677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09FF2D-EC2A-60BA-AB4C-C75B0450CA9A}"/>
              </a:ext>
            </a:extLst>
          </p:cNvPr>
          <p:cNvSpPr>
            <a:spLocks noGrp="1"/>
          </p:cNvSpPr>
          <p:nvPr>
            <p:ph type="title"/>
          </p:nvPr>
        </p:nvSpPr>
        <p:spPr>
          <a:xfrm>
            <a:off x="838200" y="365125"/>
            <a:ext cx="10515600" cy="6837059"/>
          </a:xfrm>
        </p:spPr>
        <p:txBody>
          <a:bodyPr>
            <a:normAutofit fontScale="90000"/>
          </a:bodyPr>
          <a:lstStyle/>
          <a:p>
            <a:r>
              <a:rPr lang="en-US" sz="1800" dirty="0"/>
              <a:t>QS13)-</a:t>
            </a:r>
            <a:br>
              <a:rPr lang="en-US" sz="1800" dirty="0"/>
            </a:br>
            <a:r>
              <a:rPr lang="en-US" sz="1800" dirty="0"/>
              <a:t>/*</a:t>
            </a:r>
            <a:br>
              <a:rPr lang="en-US" sz="1800" dirty="0"/>
            </a:br>
            <a:r>
              <a:rPr lang="en-US" sz="1800" dirty="0"/>
              <a:t>Problem Statement 3: Jacob, from insurance management, has noticed that insurance claims are not made for all the treatments. </a:t>
            </a:r>
            <a:br>
              <a:rPr lang="en-US" sz="1800" dirty="0"/>
            </a:br>
            <a:r>
              <a:rPr lang="en-US" sz="1800" dirty="0"/>
              <a:t>He also wants to figure out if the gender of the patient has any impact on the insurance claim. </a:t>
            </a:r>
            <a:br>
              <a:rPr lang="en-US" sz="1800" dirty="0"/>
            </a:br>
            <a:r>
              <a:rPr lang="en-US" sz="1800" dirty="0"/>
              <a:t>Assist Jacob in this situation by generating a report that finds for each gender the number of treatments, </a:t>
            </a:r>
            <a:br>
              <a:rPr lang="en-US" sz="1800" dirty="0"/>
            </a:br>
            <a:r>
              <a:rPr lang="en-US" sz="1800" dirty="0"/>
              <a:t>number of claims, and treatment-to-claim ratio. </a:t>
            </a:r>
            <a:br>
              <a:rPr lang="en-US" sz="1800" dirty="0"/>
            </a:br>
            <a:r>
              <a:rPr lang="en-US" sz="1800" dirty="0"/>
              <a:t>And notice if there is a significant difference between the treatment-to-claim ratio of male and female patients.</a:t>
            </a:r>
            <a:br>
              <a:rPr lang="en-US" sz="1800" dirty="0"/>
            </a:br>
            <a:r>
              <a:rPr lang="en-US" sz="1800" dirty="0"/>
              <a:t>*/</a:t>
            </a:r>
            <a:br>
              <a:rPr lang="en-US" sz="1800" dirty="0"/>
            </a:br>
            <a:br>
              <a:rPr lang="en-US" sz="1800" dirty="0"/>
            </a:br>
            <a:br>
              <a:rPr lang="en-US" sz="1800" dirty="0"/>
            </a:br>
            <a:r>
              <a:rPr lang="en-US" sz="1800" dirty="0"/>
              <a:t>SELECT v11.gender,v11.TCount,v22.CCount,v11.TCount/v22.CCount as ratio FROM</a:t>
            </a:r>
            <a:br>
              <a:rPr lang="en-US" sz="1800" dirty="0"/>
            </a:br>
            <a:r>
              <a:rPr lang="en-US" sz="1800" dirty="0"/>
              <a:t>(SELECT </a:t>
            </a:r>
            <a:r>
              <a:rPr lang="en-US" sz="1800" dirty="0" err="1"/>
              <a:t>p.gender</a:t>
            </a:r>
            <a:r>
              <a:rPr lang="en-US" sz="1800" dirty="0"/>
              <a:t> as </a:t>
            </a:r>
            <a:r>
              <a:rPr lang="en-US" sz="1800" dirty="0" err="1"/>
              <a:t>gender,count</a:t>
            </a:r>
            <a:r>
              <a:rPr lang="en-US" sz="1800" dirty="0"/>
              <a:t>(v1.did) as </a:t>
            </a:r>
            <a:r>
              <a:rPr lang="en-US" sz="1800" dirty="0" err="1"/>
              <a:t>TCount</a:t>
            </a:r>
            <a:r>
              <a:rPr lang="en-US" sz="1800" dirty="0"/>
              <a:t> from person p join</a:t>
            </a:r>
            <a:br>
              <a:rPr lang="en-US" sz="1800" dirty="0"/>
            </a:br>
            <a:r>
              <a:rPr lang="en-US" sz="1800" dirty="0"/>
              <a:t>(SELECT </a:t>
            </a:r>
            <a:r>
              <a:rPr lang="en-US" sz="1800" dirty="0" err="1"/>
              <a:t>t.patientid</a:t>
            </a:r>
            <a:r>
              <a:rPr lang="en-US" sz="1800" dirty="0"/>
              <a:t> as </a:t>
            </a:r>
            <a:r>
              <a:rPr lang="en-US" sz="1800" dirty="0" err="1"/>
              <a:t>pid,t.diseaseid</a:t>
            </a:r>
            <a:r>
              <a:rPr lang="en-US" sz="1800" dirty="0"/>
              <a:t> as did  FROM treatment t ) AS v1</a:t>
            </a:r>
            <a:br>
              <a:rPr lang="en-US" sz="1800" dirty="0"/>
            </a:br>
            <a:r>
              <a:rPr lang="en-US" sz="1800" dirty="0"/>
              <a:t>ON </a:t>
            </a:r>
            <a:r>
              <a:rPr lang="en-US" sz="1800" dirty="0" err="1"/>
              <a:t>p.personid</a:t>
            </a:r>
            <a:r>
              <a:rPr lang="en-US" sz="1800" dirty="0"/>
              <a:t>=v1.pid</a:t>
            </a:r>
            <a:br>
              <a:rPr lang="en-US" sz="1800" dirty="0"/>
            </a:br>
            <a:r>
              <a:rPr lang="en-US" sz="1800" dirty="0"/>
              <a:t>GROUP BY </a:t>
            </a:r>
            <a:r>
              <a:rPr lang="en-US" sz="1800" dirty="0" err="1"/>
              <a:t>p.gender</a:t>
            </a:r>
            <a:r>
              <a:rPr lang="en-US" sz="1800" dirty="0"/>
              <a:t>)as v11</a:t>
            </a:r>
            <a:br>
              <a:rPr lang="en-US" sz="1800" dirty="0"/>
            </a:br>
            <a:r>
              <a:rPr lang="en-US" sz="1800" dirty="0"/>
              <a:t>JOIN </a:t>
            </a:r>
            <a:br>
              <a:rPr lang="en-US" sz="1800" dirty="0"/>
            </a:br>
            <a:r>
              <a:rPr lang="en-US" sz="1800" dirty="0"/>
              <a:t>(SELECT </a:t>
            </a:r>
            <a:r>
              <a:rPr lang="en-US" sz="1800" dirty="0" err="1"/>
              <a:t>p.gender</a:t>
            </a:r>
            <a:r>
              <a:rPr lang="en-US" sz="1800" dirty="0"/>
              <a:t> as </a:t>
            </a:r>
            <a:r>
              <a:rPr lang="en-US" sz="1800" dirty="0" err="1"/>
              <a:t>gender,count</a:t>
            </a:r>
            <a:r>
              <a:rPr lang="en-US" sz="1800" dirty="0"/>
              <a:t>(v2.cid) as </a:t>
            </a:r>
            <a:r>
              <a:rPr lang="en-US" sz="1800" dirty="0" err="1"/>
              <a:t>CCount</a:t>
            </a:r>
            <a:r>
              <a:rPr lang="en-US" sz="1800" dirty="0"/>
              <a:t> from person p join</a:t>
            </a:r>
            <a:br>
              <a:rPr lang="en-US" sz="1800" dirty="0"/>
            </a:br>
            <a:r>
              <a:rPr lang="en-US" sz="1800" dirty="0"/>
              <a:t>(SELECT </a:t>
            </a:r>
            <a:r>
              <a:rPr lang="en-US" sz="1800" dirty="0" err="1"/>
              <a:t>t.patientid</a:t>
            </a:r>
            <a:r>
              <a:rPr lang="en-US" sz="1800" dirty="0"/>
              <a:t> as </a:t>
            </a:r>
            <a:r>
              <a:rPr lang="en-US" sz="1800" dirty="0" err="1"/>
              <a:t>pid,c.claimid</a:t>
            </a:r>
            <a:r>
              <a:rPr lang="en-US" sz="1800" dirty="0"/>
              <a:t> as </a:t>
            </a:r>
            <a:r>
              <a:rPr lang="en-US" sz="1800" dirty="0" err="1"/>
              <a:t>cid</a:t>
            </a:r>
            <a:r>
              <a:rPr lang="en-US" sz="1800" dirty="0"/>
              <a:t> FROM treatment t join claim c on </a:t>
            </a:r>
            <a:r>
              <a:rPr lang="en-US" sz="1800" dirty="0" err="1"/>
              <a:t>t.claimid</a:t>
            </a:r>
            <a:r>
              <a:rPr lang="en-US" sz="1800" dirty="0"/>
              <a:t> = </a:t>
            </a:r>
            <a:r>
              <a:rPr lang="en-US" sz="1800" dirty="0" err="1"/>
              <a:t>c.claimid</a:t>
            </a:r>
            <a:r>
              <a:rPr lang="en-US" sz="1800" dirty="0"/>
              <a:t> ) AS v2</a:t>
            </a:r>
            <a:br>
              <a:rPr lang="en-US" sz="1800" dirty="0"/>
            </a:br>
            <a:r>
              <a:rPr lang="en-US" sz="1800" dirty="0"/>
              <a:t>ON </a:t>
            </a:r>
            <a:r>
              <a:rPr lang="en-US" sz="1800" dirty="0" err="1"/>
              <a:t>p.personid</a:t>
            </a:r>
            <a:r>
              <a:rPr lang="en-US" sz="1800" dirty="0"/>
              <a:t>=v2.pid </a:t>
            </a:r>
            <a:br>
              <a:rPr lang="en-US" sz="1800" dirty="0"/>
            </a:br>
            <a:r>
              <a:rPr lang="en-US" sz="1800" dirty="0"/>
              <a:t>GROUP BY </a:t>
            </a:r>
            <a:r>
              <a:rPr lang="en-US" sz="1800" dirty="0" err="1"/>
              <a:t>p.gender</a:t>
            </a:r>
            <a:r>
              <a:rPr lang="en-US" sz="1800" dirty="0"/>
              <a:t>) as v22</a:t>
            </a:r>
            <a:br>
              <a:rPr lang="en-US" sz="1800" dirty="0"/>
            </a:br>
            <a:r>
              <a:rPr lang="en-US" sz="1800" dirty="0"/>
              <a:t>ON v11.gender = v22.gender;</a:t>
            </a:r>
            <a:br>
              <a:rPr lang="en-US" sz="1800" dirty="0"/>
            </a:br>
            <a:br>
              <a:rPr lang="en-US" sz="1800" dirty="0"/>
            </a:br>
            <a:br>
              <a:rPr lang="en-US" sz="1800" dirty="0"/>
            </a:br>
            <a:r>
              <a:rPr lang="en-US" sz="1800" dirty="0"/>
              <a:t>create external table s1_3 (gender varchar(50), </a:t>
            </a:r>
            <a:r>
              <a:rPr lang="en-US" sz="1800" dirty="0" err="1"/>
              <a:t>total_count</a:t>
            </a:r>
            <a:r>
              <a:rPr lang="en-US" sz="1800" dirty="0"/>
              <a:t> int, </a:t>
            </a:r>
            <a:r>
              <a:rPr lang="en-US" sz="1800" dirty="0" err="1"/>
              <a:t>claim_count</a:t>
            </a:r>
            <a:r>
              <a:rPr lang="en-US" sz="1800" dirty="0"/>
              <a:t> int, ratio double) </a:t>
            </a:r>
            <a:br>
              <a:rPr lang="en-US" sz="1800" dirty="0"/>
            </a:br>
            <a:r>
              <a:rPr lang="en-US" sz="1800" dirty="0"/>
              <a:t>row format delimited </a:t>
            </a:r>
            <a:br>
              <a:rPr lang="en-US" sz="1800" dirty="0"/>
            </a:br>
            <a:r>
              <a:rPr lang="en-US" sz="1800" dirty="0"/>
              <a:t>fields terminated by ','</a:t>
            </a:r>
            <a:br>
              <a:rPr lang="en-US" sz="1800" dirty="0"/>
            </a:br>
            <a:r>
              <a:rPr lang="en-US" sz="1800" dirty="0"/>
              <a:t>lines terminated by '\n'</a:t>
            </a:r>
            <a:br>
              <a:rPr lang="en-US" sz="1800" dirty="0"/>
            </a:br>
            <a:r>
              <a:rPr lang="en-US" sz="1800" dirty="0"/>
              <a:t>location '/user/output/s1_3';</a:t>
            </a:r>
            <a:br>
              <a:rPr lang="en-US" sz="1800" dirty="0"/>
            </a:br>
            <a:br>
              <a:rPr lang="en-US" sz="1800" dirty="0"/>
            </a:br>
            <a:endParaRPr lang="en-IN" sz="1800" dirty="0"/>
          </a:p>
        </p:txBody>
      </p:sp>
    </p:spTree>
    <p:extLst>
      <p:ext uri="{BB962C8B-B14F-4D97-AF65-F5344CB8AC3E}">
        <p14:creationId xmlns:p14="http://schemas.microsoft.com/office/powerpoint/2010/main" val="42529377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C1984E-5CB2-E2F1-1C4C-E18E029F95B3}"/>
              </a:ext>
            </a:extLst>
          </p:cNvPr>
          <p:cNvSpPr>
            <a:spLocks noGrp="1"/>
          </p:cNvSpPr>
          <p:nvPr>
            <p:ph type="title"/>
          </p:nvPr>
        </p:nvSpPr>
        <p:spPr>
          <a:xfrm>
            <a:off x="838200" y="365125"/>
            <a:ext cx="10515600" cy="6405545"/>
          </a:xfrm>
        </p:spPr>
        <p:txBody>
          <a:bodyPr>
            <a:normAutofit/>
          </a:bodyPr>
          <a:lstStyle/>
          <a:p>
            <a:r>
              <a:rPr lang="en-US" sz="1800" dirty="0"/>
              <a:t>insert overwrite table s1_3</a:t>
            </a:r>
            <a:br>
              <a:rPr lang="en-US" sz="1800" dirty="0"/>
            </a:br>
            <a:r>
              <a:rPr lang="en-US" sz="1800" dirty="0"/>
              <a:t>SELECT v11.gender,v11.TCount,v22.CCount,v11.TCount/v22.CCount as ratio FROM</a:t>
            </a:r>
            <a:br>
              <a:rPr lang="en-US" sz="1800" dirty="0"/>
            </a:br>
            <a:r>
              <a:rPr lang="en-US" sz="1800" dirty="0"/>
              <a:t>(SELECT </a:t>
            </a:r>
            <a:r>
              <a:rPr lang="en-US" sz="1800" dirty="0" err="1"/>
              <a:t>p.gender</a:t>
            </a:r>
            <a:r>
              <a:rPr lang="en-US" sz="1800" dirty="0"/>
              <a:t> as </a:t>
            </a:r>
            <a:r>
              <a:rPr lang="en-US" sz="1800" dirty="0" err="1"/>
              <a:t>gender,count</a:t>
            </a:r>
            <a:r>
              <a:rPr lang="en-US" sz="1800" dirty="0"/>
              <a:t>(v1.did) as </a:t>
            </a:r>
            <a:r>
              <a:rPr lang="en-US" sz="1800" dirty="0" err="1"/>
              <a:t>TCount</a:t>
            </a:r>
            <a:r>
              <a:rPr lang="en-US" sz="1800" dirty="0"/>
              <a:t> from person p join</a:t>
            </a:r>
            <a:br>
              <a:rPr lang="en-US" sz="1800" dirty="0"/>
            </a:br>
            <a:r>
              <a:rPr lang="en-US" sz="1800" dirty="0"/>
              <a:t>(SELECT </a:t>
            </a:r>
            <a:r>
              <a:rPr lang="en-US" sz="1800" dirty="0" err="1"/>
              <a:t>t.patientid</a:t>
            </a:r>
            <a:r>
              <a:rPr lang="en-US" sz="1800" dirty="0"/>
              <a:t> as </a:t>
            </a:r>
            <a:r>
              <a:rPr lang="en-US" sz="1800" dirty="0" err="1"/>
              <a:t>pid,t.diseaseid</a:t>
            </a:r>
            <a:r>
              <a:rPr lang="en-US" sz="1800" dirty="0"/>
              <a:t> as did  FROM treatment t ) AS v1</a:t>
            </a:r>
            <a:br>
              <a:rPr lang="en-US" sz="1800" dirty="0"/>
            </a:br>
            <a:r>
              <a:rPr lang="en-US" sz="1800" dirty="0"/>
              <a:t>ON </a:t>
            </a:r>
            <a:r>
              <a:rPr lang="en-US" sz="1800" dirty="0" err="1"/>
              <a:t>p.personid</a:t>
            </a:r>
            <a:r>
              <a:rPr lang="en-US" sz="1800" dirty="0"/>
              <a:t>=v1.pid</a:t>
            </a:r>
            <a:br>
              <a:rPr lang="en-US" sz="1800" dirty="0"/>
            </a:br>
            <a:r>
              <a:rPr lang="en-US" sz="1800" dirty="0"/>
              <a:t>GROUP BY </a:t>
            </a:r>
            <a:r>
              <a:rPr lang="en-US" sz="1800" dirty="0" err="1"/>
              <a:t>p.gender</a:t>
            </a:r>
            <a:r>
              <a:rPr lang="en-US" sz="1800" dirty="0"/>
              <a:t>)as v11</a:t>
            </a:r>
            <a:br>
              <a:rPr lang="en-US" sz="1800" dirty="0"/>
            </a:br>
            <a:r>
              <a:rPr lang="en-US" sz="1800" dirty="0"/>
              <a:t>JOIN </a:t>
            </a:r>
            <a:br>
              <a:rPr lang="en-US" sz="1800" dirty="0"/>
            </a:br>
            <a:r>
              <a:rPr lang="en-US" sz="1800" dirty="0"/>
              <a:t>(SELECT </a:t>
            </a:r>
            <a:r>
              <a:rPr lang="en-US" sz="1800" dirty="0" err="1"/>
              <a:t>p.gender</a:t>
            </a:r>
            <a:r>
              <a:rPr lang="en-US" sz="1800" dirty="0"/>
              <a:t> as </a:t>
            </a:r>
            <a:r>
              <a:rPr lang="en-US" sz="1800" dirty="0" err="1"/>
              <a:t>gender,count</a:t>
            </a:r>
            <a:r>
              <a:rPr lang="en-US" sz="1800" dirty="0"/>
              <a:t>(v2.cid) as </a:t>
            </a:r>
            <a:r>
              <a:rPr lang="en-US" sz="1800" dirty="0" err="1"/>
              <a:t>CCount</a:t>
            </a:r>
            <a:r>
              <a:rPr lang="en-US" sz="1800" dirty="0"/>
              <a:t> from person p join</a:t>
            </a:r>
            <a:br>
              <a:rPr lang="en-US" sz="1800" dirty="0"/>
            </a:br>
            <a:r>
              <a:rPr lang="en-US" sz="1800" dirty="0"/>
              <a:t>(SELECT </a:t>
            </a:r>
            <a:r>
              <a:rPr lang="en-US" sz="1800" dirty="0" err="1"/>
              <a:t>t.patientid</a:t>
            </a:r>
            <a:r>
              <a:rPr lang="en-US" sz="1800" dirty="0"/>
              <a:t> as </a:t>
            </a:r>
            <a:r>
              <a:rPr lang="en-US" sz="1800" dirty="0" err="1"/>
              <a:t>pid,c.claimid</a:t>
            </a:r>
            <a:r>
              <a:rPr lang="en-US" sz="1800" dirty="0"/>
              <a:t> as </a:t>
            </a:r>
            <a:r>
              <a:rPr lang="en-US" sz="1800" dirty="0" err="1"/>
              <a:t>cid</a:t>
            </a:r>
            <a:r>
              <a:rPr lang="en-US" sz="1800" dirty="0"/>
              <a:t> FROM treatment t join claim c on </a:t>
            </a:r>
            <a:r>
              <a:rPr lang="en-US" sz="1800" dirty="0" err="1"/>
              <a:t>t.claimid</a:t>
            </a:r>
            <a:r>
              <a:rPr lang="en-US" sz="1800" dirty="0"/>
              <a:t> = </a:t>
            </a:r>
            <a:r>
              <a:rPr lang="en-US" sz="1800" dirty="0" err="1"/>
              <a:t>c.claimid</a:t>
            </a:r>
            <a:r>
              <a:rPr lang="en-US" sz="1800" dirty="0"/>
              <a:t> ) AS v2</a:t>
            </a:r>
            <a:br>
              <a:rPr lang="en-US" sz="1800" dirty="0"/>
            </a:br>
            <a:r>
              <a:rPr lang="en-US" sz="1800" dirty="0"/>
              <a:t>ON </a:t>
            </a:r>
            <a:r>
              <a:rPr lang="en-US" sz="1800" dirty="0" err="1"/>
              <a:t>p.personid</a:t>
            </a:r>
            <a:r>
              <a:rPr lang="en-US" sz="1800" dirty="0"/>
              <a:t>=v2.pid </a:t>
            </a:r>
            <a:br>
              <a:rPr lang="en-US" sz="1800" dirty="0"/>
            </a:br>
            <a:r>
              <a:rPr lang="en-US" sz="1800" dirty="0"/>
              <a:t>GROUP BY </a:t>
            </a:r>
            <a:r>
              <a:rPr lang="en-US" sz="1800" dirty="0" err="1"/>
              <a:t>p.gender</a:t>
            </a:r>
            <a:r>
              <a:rPr lang="en-US" sz="1800" dirty="0"/>
              <a:t>) as v22</a:t>
            </a:r>
            <a:br>
              <a:rPr lang="en-US" sz="1800" dirty="0"/>
            </a:br>
            <a:r>
              <a:rPr lang="en-US" sz="1800" dirty="0"/>
              <a:t>ON v11.gender = v22.gender;</a:t>
            </a:r>
            <a:br>
              <a:rPr lang="en-US" sz="1800" dirty="0"/>
            </a:br>
            <a:br>
              <a:rPr lang="en-US" sz="1800" dirty="0"/>
            </a:br>
            <a:r>
              <a:rPr lang="en-US" sz="1800" dirty="0" err="1"/>
              <a:t>sqoop</a:t>
            </a:r>
            <a:r>
              <a:rPr lang="en-US" sz="1800" dirty="0"/>
              <a:t> export --connect  </a:t>
            </a:r>
            <a:r>
              <a:rPr lang="en-US" sz="1800" dirty="0" err="1"/>
              <a:t>jdbc:mysql</a:t>
            </a:r>
            <a:r>
              <a:rPr lang="en-US" sz="1800" dirty="0"/>
              <a:t>://localhost:3306/output --username root --password </a:t>
            </a:r>
            <a:r>
              <a:rPr lang="en-US" sz="1800" dirty="0" err="1"/>
              <a:t>cloudera</a:t>
            </a:r>
            <a:r>
              <a:rPr lang="en-US" sz="1800" dirty="0"/>
              <a:t> --table s1_3 --export-</a:t>
            </a:r>
            <a:r>
              <a:rPr lang="en-US" sz="1800" dirty="0" err="1"/>
              <a:t>dir</a:t>
            </a:r>
            <a:r>
              <a:rPr lang="en-US" sz="1800" dirty="0"/>
              <a:t> /user/output/s1_3/000000_0 --input-fields-terminated-by ',';</a:t>
            </a:r>
            <a:br>
              <a:rPr lang="en-US" sz="1800" dirty="0"/>
            </a:br>
            <a:endParaRPr lang="en-IN" sz="1800" dirty="0"/>
          </a:p>
        </p:txBody>
      </p:sp>
    </p:spTree>
    <p:extLst>
      <p:ext uri="{BB962C8B-B14F-4D97-AF65-F5344CB8AC3E}">
        <p14:creationId xmlns:p14="http://schemas.microsoft.com/office/powerpoint/2010/main" val="26759076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BA00C2A8-B065-1165-3B4A-AB08C21B7ACD}"/>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5994" t="21796" r="33044" b="22954"/>
          <a:stretch/>
        </p:blipFill>
        <p:spPr>
          <a:xfrm>
            <a:off x="2196365" y="1440950"/>
            <a:ext cx="7799270" cy="3976099"/>
          </a:xfrm>
        </p:spPr>
      </p:pic>
    </p:spTree>
    <p:extLst>
      <p:ext uri="{BB962C8B-B14F-4D97-AF65-F5344CB8AC3E}">
        <p14:creationId xmlns:p14="http://schemas.microsoft.com/office/powerpoint/2010/main" val="229936232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818</TotalTime>
  <Words>2947</Words>
  <Application>Microsoft Office PowerPoint</Application>
  <PresentationFormat>Widescreen</PresentationFormat>
  <Paragraphs>24</Paragraphs>
  <Slides>31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31</vt:i4>
      </vt:variant>
    </vt:vector>
  </HeadingPairs>
  <TitlesOfParts>
    <vt:vector size="35" baseType="lpstr">
      <vt:lpstr>Arial</vt:lpstr>
      <vt:lpstr>Calibri</vt:lpstr>
      <vt:lpstr>Calibri Light</vt:lpstr>
      <vt:lpstr>Office Theme</vt:lpstr>
      <vt:lpstr>Big Data Project - Hive</vt:lpstr>
      <vt:lpstr>Import the SQL dump file in Cloudera MySQL Environment.   mysql -u root -p healthcare &lt; healthcare.sql  </vt:lpstr>
      <vt:lpstr>PowerPoint Presentation</vt:lpstr>
      <vt:lpstr>QS11)- /* Problem Statement 1:  Jimmy, from the healthcare department, has requested a report that shows how the number of  treatments each age category of patients has gone through in the year 2022.  The age category is as follows, Children (00-14 years), Youth (15-24 years), Adults (25-64 years), and Seniors (65 years and over). Assist Jimmy in generating the report.  */   SELECT COUNT(*), v1.category FROM  (SELECT CASE   WHEN YEAR(t1.date) - YEAR(dob) &lt;= 14 THEN 'children' WHEN YEAR(t1.date) - YEAR(dob) &lt;= 24 THEN 'youth' WHEN YEAR(t1.date) - YEAR(dob) &lt;= 64 THEN 'adults' ELSE 'senior citizen' END AS category, p.patientid AS patientid FROM Patient p  INNER JOIN treatment t1 ON p.patientid = t1.patientid WHERE YEAR(t1.date) = 2022) AS v1 GROUP BY v1.category;   CREATE EXTERNAL TABLE IF NOT EXISTS s1_1 (counts int, category String) ROW FORMAT DELIMITED FIELDS TERMINATED BY ',' LINES TERMINATED BY '\n' LOCATION '/user/output';  </vt:lpstr>
      <vt:lpstr>insert overwrite table s1_1 SELECT COUNT(*), v1.category FROM  (SELECT CASE   WHEN YEAR(t1.date) - YEAR(dob) &lt;= 14 THEN 'children' WHEN YEAR(t1.date) - YEAR(dob) &lt;= 24 THEN 'youth' WHEN YEAR(t1.date) - YEAR(dob) &lt;= 64 THEN 'adults' ELSE 'senior citizen' END AS category, p.patientid AS patientid FROM Patient p  INNER JOIN treatment t1 ON p.patientid = t1.patientid WHERE YEAR(t1.date) = 2022) AS v1 GROUP BY v1.category;   sqoop export --connect  jdbc:mysql://localhost:3306/output --username root --P --table s1_1 --export-dir /user/output/000000_0 --input-fields-terminated-by ','; </vt:lpstr>
      <vt:lpstr>PowerPoint Presentation</vt:lpstr>
      <vt:lpstr>QS13)- /* Problem Statement 3: Jacob, from insurance management, has noticed that insurance claims are not made for all the treatments.  He also wants to figure out if the gender of the patient has any impact on the insurance claim.  Assist Jacob in this situation by generating a report that finds for each gender the number of treatments,  number of claims, and treatment-to-claim ratio.  And notice if there is a significant difference between the treatment-to-claim ratio of male and female patients. */   SELECT v11.gender,v11.TCount,v22.CCount,v11.TCount/v22.CCount as ratio FROM (SELECT p.gender as gender,count(v1.did) as TCount from person p join (SELECT t.patientid as pid,t.diseaseid as did  FROM treatment t ) AS v1 ON p.personid=v1.pid GROUP BY p.gender)as v11 JOIN  (SELECT p.gender as gender,count(v2.cid) as CCount from person p join (SELECT t.patientid as pid,c.claimid as cid FROM treatment t join claim c on t.claimid = c.claimid ) AS v2 ON p.personid=v2.pid  GROUP BY p.gender) as v22 ON v11.gender = v22.gender;   create external table s1_3 (gender varchar(50), total_count int, claim_count int, ratio double)  row format delimited  fields terminated by ',' lines terminated by '\n' location '/user/output/s1_3';  </vt:lpstr>
      <vt:lpstr>insert overwrite table s1_3 SELECT v11.gender,v11.TCount,v22.CCount,v11.TCount/v22.CCount as ratio FROM (SELECT p.gender as gender,count(v1.did) as TCount from person p join (SELECT t.patientid as pid,t.diseaseid as did  FROM treatment t ) AS v1 ON p.personid=v1.pid GROUP BY p.gender)as v11 JOIN  (SELECT p.gender as gender,count(v2.cid) as CCount from person p join (SELECT t.patientid as pid,c.claimid as cid FROM treatment t join claim c on t.claimid = c.claimid ) AS v2 ON p.personid=v2.pid  GROUP BY p.gender) as v22 ON v11.gender = v22.gender;  sqoop export --connect  jdbc:mysql://localhost:3306/output --username root --password cloudera --table s1_3 --export-dir /user/output/s1_3/000000_0 --input-fields-terminated-by ','; </vt:lpstr>
      <vt:lpstr>PowerPoint Presentation</vt:lpstr>
      <vt:lpstr>QS14)- /* Problem Statement 4: The Healthcare department wants a report about the inventory of pharmacies.  Generate a report on their behalf that shows how many units of medicine each pharmacy has in their inventory,  the total maximum retail price of those medicines, and the total price of all the medicines after discount.  Note: discount field in keep signifies the percentage of discount on the maximum price. */  SELECT pharmacyname,count(v1.medicineID),sum(v1.maxprice),sum(v1.discount_price) FROM pharmacy INNER JOIN (SELECT k.pharmacyid,m.medicineID,m.maxprice,m.maxprice-(m.maxprice*(k.discount/100)) AS discount_price FROM keep k INNER JOIN medicine m on m.medicineid=k.medicineid ) AS v1 ON pharmacy.pharmacyid = v1.pharmacyid GROUP BY pharmacyname;   create external table s1_4 (pharmacyname varchar(50),count int, sum_max double, sum_discount double)  row format delimited  fields terminated by ',' lines terminated by '\n' location '/user/output/s1_4';   </vt:lpstr>
      <vt:lpstr>insert overwrite table s1_4 SELECT pharmacyname,count(v1.medicineID),sum(v1.maxprice),sum(v1.discount_price) FROM pharmacy INNER JOIN (SELECT k.pharmacyid,m.medicineID,m.maxprice,m.maxprice-(m.maxprice*(k.discount/100)) AS discount_price FROM keep k INNER JOIN medicine m on m.medicineid=k.medicineid ) AS v1 ON pharmacy.pharmacyid = v1.pharmacyid GROUP BY pharmacyname;  create table s1_4 (pharmacyname varchar(50),count int, sum_max numeric(10,2), sum_discount numeric(10,4))   sqoop export --connect  jdbc:mysql://localhost:3306/output --username root --password cloudera --table s1_4 --export-dir /user/output/s1_4/000000_0 --input-fields-terminated-by ',';</vt:lpstr>
      <vt:lpstr>PowerPoint Presentation</vt:lpstr>
      <vt:lpstr>QS22)- /* Problem Statement 2: The State of Alabama (AL) is trying to manage its healthcare resources more efficiently.  For each city in their state, they need to identify the disease for which the maximum number of patients have gone for treatment.  Assist the state for this purpose. Note: The state of Alabama is represented as AL in Address Table. */   select diseasename,COUNT(IF(gender = 'male', 1, null)) count_male, COUNT(IF(gender = 'female', 1, NULL)) count_female, COUNT(IF(gender = 'male', 1, NULL))/COUNT(IF(gender = 'female', 1, NULL)) as ratio from disease join treatment on treatment.diseaseid=disease.diseaseid join patient on patient.patientid=treatment.patientid join person on patient.patientid=person.personid group by diseasename order by diseasename ;  create external table s2_2 (diseasename varchar(50), malecount int, femalecount int, malefemale double) comment 'diseasename count'  row format delimited  fields terminated by ',' lines terminated by '\n' location '/user/output/s2_2'; </vt:lpstr>
      <vt:lpstr>INSERT OVERWRITE TABLE S2_2 select diseasename,COUNT(IF(gender = 'male', 1, null)) count_male, COUNT(IF(gender = 'female', 1, NULL)) count_female, COUNT(IF(gender = 'male', 1, NULL))/COUNT(IF(gender = 'female', 1, NULL)) as ratio from disease join treatment on treatment.diseaseid=disease.diseaseid join patient on patient.patientid=treatment.patientid join person on patient.patientid=person.personid group by diseasename order by diseasename ;  sqoop export --connect  jdbc:mysql://localhost:3306/output --username root --P --table s2_2 --export-dir /user/output/S2_2/000000_0 --input-fields-terminated-by ',';</vt:lpstr>
      <vt:lpstr>PowerPoint Presentation</vt:lpstr>
      <vt:lpstr>Q25)- /* Problem Statement 5:  An Insurance company wants a state wise report of the treatments to claim ratio  between 1st April 2021 and 31st March 2022 (days both included).  Assist them to create such a report. */  WITH cte AS ( SELECT t.treatmentid AS t1,c.claimid AS c1,address_part1.state FROM address_part1 JOIN person ON address_part1.addressid=person.addressid JOIN patient ON patient.patientid=person.personid JOIN treatment t ON t.patientid=patient.patientid LEFT JOIN claim c ON t.claimid=c.claimid ) SELECT state, COUNT(t1), COUNT(c1), COUNT(t1)/COUNT(c1) AS Ratio FROM cte GROUP BY state;  create external table s2_5 (state varchar(50),tcount int,ccount int ,ratio double)  row format delimited  fields terminated by ',' lines terminated by '\n' location '/user/output/s2_5';    </vt:lpstr>
      <vt:lpstr>with cte as (SELECT t.treatmentid AS t1,c.claimid AS c1,address_part1.state FROM address_part1 JOIN person ON address_part1.addressid=person.addressid JOIN patient ON patient.patientid=person.personid JOIN treatment t ON t.patientid=patient.patientid LEFT JOIN claim c ON t.claimid=c.claimid ) insert overwrite table s2_5  SELECT state, COUNT(t1), COUNT(c1), COUNT(t1)/COUNT(c1) AS Ratio FROM cte GROUP BY state;  sqoop export --connect  jdbc:mysql://localhost:3306/output --username root --password cloudera --table s2_5 --export-dir /user/output/s2_5/000000_0 --input-fields-terminated-by ',';</vt:lpstr>
      <vt:lpstr>Before Partition:-  It took 31.825 seconds</vt:lpstr>
      <vt:lpstr>After partition:- It took 30.833 seconds</vt:lpstr>
      <vt:lpstr>PowerPoint Presentation</vt:lpstr>
      <vt:lpstr>QS41)-   select a.state,count(*) from treatment t left join claim c on t.claimid=c.claimid left join patient p on t.patientid=p.patientid left join person pe on p.patientid=pe.personid left join address_part1 a on pe.addressid=a.addressid where t.claimid IS NULL group by a.state;  create external table s4_1 (state varchar(50),count int)  row format delimited  fields terminated by ',' lines terminated by '\n' location '/user/output/s4_1';  </vt:lpstr>
      <vt:lpstr>insert overwrite table s4_1 select a.state,count(*) from treatment t left join claim c on t.claimid=c.claimid left join patient p on t.patientid=p.patientid left join person pe on p.patientid=pe.personid left join address_part1 a on pe.addressid=a.addressid where t.claimid IS NULL group by a.state;  sqoop export --connect  jdbc:mysql://localhost:3306/output --username root --password cloudera --table s4_1 --export-dir /user/output/s4_1/000000_0 --input-fields-terminated-by ','; </vt:lpstr>
      <vt:lpstr>Before Partition:-  It took 51.333 seconds</vt:lpstr>
      <vt:lpstr>After Partition:-  It took 45.151 seconds</vt:lpstr>
      <vt:lpstr>PowerPoint Presentation</vt:lpstr>
      <vt:lpstr>Q12)-  select diseasename,COUNT(IF(gender = 'male', 1, null)) count_male, COUNT(IF(gender = 'female', 1, NULL)) count_female, COUNT(IF(gender = 'male', 1, NULL))/COUNT(IF(gender = 'female', 1, NULL)) as ratio from disease join treatment on treatment.diseaseid=disease.diseaseid join patient on patient.patientid=treatment.patientid join person on patient.patientid=person.personid group by diseasename order by diseasename ;  create external table s1_2 (disease varchar(50),m_count int,f_count int,m_f_count double)  row format delimited  fields terminated by ',' lines terminated by '\n' location '/user/output/s1_2';  </vt:lpstr>
      <vt:lpstr>insert overwrite table s1_2 select diseasename,COUNT(IF(gender = 'male', 1, null)) count_male, COUNT(IF(gender = 'female', 1, NULL)) count_female, COUNT(IF(gender = 'male', 1, NULL))/COUNT(IF(gender = 'female', 1, NULL)) as ratio from disease join treatment on treatment.diseaseid=disease.diseaseid join patient on patient.patientid=treatment.patientid join person on patient.patientid=person.personid group by diseasename order by diseasename ;  sqoop export --connect  jdbc:mysql://localhost:3306/output --username root --password cloudera --table s1_2 --export-dir /user/output/s1_2/000000_0 --input-fields-terminated-by ',';</vt:lpstr>
      <vt:lpstr>PowerPoint Presentation</vt:lpstr>
      <vt:lpstr>Q64)-  select a.state,count(*) from treatment t left join claim c on t.claimid=c.claimid left join patient p on t.patientid=p.patientid left join person pe on p.patientid=pe.personid left join address a on pe.addressid=a.addressid where t.claimid IS NULL group by a.state;  create external table s6_4 (state varchar(50),count int)  row format delimited  fields terminated by ',' lines terminated by '\n' location '/user/output/s6_4';  </vt:lpstr>
      <vt:lpstr>insert overwrite table s6_4 select a.state,count(*) from treatment t left join claim c on t.claimid=c.claimid left join patient p on t.patientid=p.patientid left join person pe on p.patientid=pe.personid left join address a on pe.addressid=a.addressid where t.claimid IS NULL group by a.state;  sqoop export --connect  jdbc:mysql://localhost:3306/output --username root --password cloudera --table s6_4 --export-dir /user/output/s6_4/000000_0 --input-fields-terminated-by ',';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Import the SQL dump file in Cloudera MySQL Environment.   mysql -u root -p healthcare &lt; healthcare.sql  </dc:title>
  <dc:creator>miles</dc:creator>
  <cp:lastModifiedBy>miles</cp:lastModifiedBy>
  <cp:revision>20</cp:revision>
  <dcterms:created xsi:type="dcterms:W3CDTF">2023-03-15T07:08:24Z</dcterms:created>
  <dcterms:modified xsi:type="dcterms:W3CDTF">2023-03-16T09:44:35Z</dcterms:modified>
</cp:coreProperties>
</file>

<file path=docProps/thumbnail.jpeg>
</file>